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autoCompressPictures="0">
  <p:sldMasterIdLst>
    <p:sldMasterId id="2147483648" r:id="rId1"/>
  </p:sldMasterIdLst>
  <p:notesMasterIdLst>
    <p:notesMasterId r:id="rId63"/>
  </p:notesMasterIdLst>
  <p:sldIdLst>
    <p:sldId id="317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5" r:id="rId60"/>
    <p:sldId id="314" r:id="rId61"/>
    <p:sldId id="316" r:id="rId62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  <p:extLst>
    <p:ext uri="{EFAFB233-063F-42B5-8137-9DF3F51BA10A}">
      <p15:sldGuideLst xmlns:p15="http://schemas.microsoft.com/office/powerpoint/2012/main">
        <p15:guide id="1" orient="horz" pos="1662" userDrawn="1">
          <p15:clr>
            <a:srgbClr val="747775"/>
          </p15:clr>
        </p15:guide>
        <p15:guide id="2" pos="2880" userDrawn="1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244E26F-8637-4AC3-9E29-C799E32C8F3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Style>
        <a:tcBdr/>
      </a:tcStyle>
    </a:band1H>
    <a:band2H>
      <a:tcStyle>
        <a:tcBdr/>
      </a:tcStyle>
    </a:band2H>
    <a:band1V>
      <a:tcStyle>
        <a:tcBdr/>
      </a:tcStyle>
    </a:band1V>
    <a:band2V>
      <a:tcStyle>
        <a:tcBdr/>
      </a:tcStyle>
    </a:band2V>
    <a:lastCol>
      <a:tcStyle>
        <a:tcBdr/>
      </a:tcStyle>
    </a:lastCol>
    <a:firstCol>
      <a:tcStyle>
        <a:tcBdr/>
      </a:tcStyle>
    </a:firstCol>
    <a:lastRow>
      <a:tcStyle>
        <a:tcBdr/>
      </a:tcStyle>
    </a:lastRow>
    <a:seCell>
      <a:tcStyle>
        <a:tcBdr/>
      </a:tcStyle>
    </a:seCell>
    <a:swCell>
      <a:tcStyle>
        <a:tcBdr/>
      </a:tcStyle>
    </a:swCell>
    <a:firstRow>
      <a:tcStyle>
        <a:tcBdr/>
      </a:tcStyle>
    </a:firstRow>
    <a:neCell>
      <a:tcStyle>
        <a:tcBdr/>
      </a:tcStyle>
    </a:neCell>
    <a:nwCell>
      <a:tcStyle>
        <a:tcBdr/>
      </a:tcStyle>
    </a:nwCell>
  </a:tblStyle>
  <a:tblStyle styleId="{267203C7-1B2B-4180-A09F-7E20CC0EEA94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Style>
        <a:tcBdr/>
      </a:tcStyle>
    </a:band1H>
    <a:band2H>
      <a:tcStyle>
        <a:tcBdr/>
      </a:tcStyle>
    </a:band2H>
    <a:band1V>
      <a:tcStyle>
        <a:tcBdr/>
      </a:tcStyle>
    </a:band1V>
    <a:band2V>
      <a:tcStyle>
        <a:tcBdr/>
      </a:tcStyle>
    </a:band2V>
    <a:lastCol>
      <a:tcStyle>
        <a:tcBdr/>
      </a:tcStyle>
    </a:lastCol>
    <a:firstCol>
      <a:tcStyle>
        <a:tcBdr/>
      </a:tcStyle>
    </a:firstCol>
    <a:lastRow>
      <a:tcStyle>
        <a:tcBdr/>
      </a:tcStyle>
    </a:lastRow>
    <a:seCell>
      <a:tcStyle>
        <a:tcBdr/>
      </a:tcStyle>
    </a:seCell>
    <a:swCell>
      <a:tcStyle>
        <a:tcBdr/>
      </a:tcStyle>
    </a:swCell>
    <a:firstRow>
      <a:tcStyle>
        <a:tcBdr/>
      </a:tcStyle>
    </a:firstRow>
    <a:neCell>
      <a:tcStyle>
        <a:tcBdr/>
      </a:tcStyle>
    </a:neCell>
    <a:nwCell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65" autoAdjust="0"/>
    <p:restoredTop sz="94660"/>
  </p:normalViewPr>
  <p:slideViewPr>
    <p:cSldViewPr snapToGrid="0" showGuides="1">
      <p:cViewPr varScale="1">
        <p:scale>
          <a:sx n="143" d="100"/>
          <a:sy n="143" d="100"/>
        </p:scale>
        <p:origin x="696" y="108"/>
      </p:cViewPr>
      <p:guideLst>
        <p:guide orient="horz" pos="1662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1fda3bc3a6_0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31fda3bc3a6_0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31f89266c58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31f89266c58_0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31f89266c58_0_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31f89266c58_0_1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31f89266c58_0_1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31f89266c58_0_1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31f89266c58_0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31f89266c58_0_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31f89266c5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31f89266c5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31f940a744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31f940a744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31f940a7446_1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31f940a7446_1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31f940a7446_1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31f940a7446_1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31f89266c58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31f89266c58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31f89266c58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31f89266c58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31fda3bc3a6_0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31fda3bc3a6_0_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31f89266c58_0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31f89266c58_0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31f89266c58_0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31f89266c58_0_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31f89266c58_0_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31f89266c58_0_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31fda3bc3a6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31fda3bc3a6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31f89266c58_0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31f89266c58_0_1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31fda3bc3a6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31fda3bc3a6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31fda3bc3a6_0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31fda3bc3a6_0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31fda3bc3a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31fda3bc3a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31fda3bc3a6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Google Shape;254;g31fda3bc3a6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31fda3bc3a6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g31fda3bc3a6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31fda3bc3a6_0_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31fda3bc3a6_0_1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31fda3bc3a6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Google Shape;270;g31fda3bc3a6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31fda3bc3a6_0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" name="Google Shape;278;g31fda3bc3a6_0_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31fda3bc3a6_0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" name="Google Shape;285;g31fda3bc3a6_0_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31fda3bc3a6_0_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Google Shape;291;g31fda3bc3a6_0_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31fda3bc3a6_0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" name="Google Shape;299;g31fda3bc3a6_0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31feb8a9af4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Google Shape;306;g31feb8a9af4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31feb8a9af4_5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3" name="Google Shape;313;g31feb8a9af4_5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31fda3bc3a6_0_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31fda3bc3a6_0_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31fda3bc3a6_0_1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5" name="Google Shape;325;g31fda3bc3a6_0_1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31fda3bc3a6_0_1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2" name="Google Shape;332;g31fda3bc3a6_0_1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31fda3bc3a6_0_1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31fda3bc3a6_0_1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31fda3bc3a6_0_1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0" name="Google Shape;340;g31fda3bc3a6_0_1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31fda3bc3a6_0_1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0" name="Google Shape;350;g31fda3bc3a6_0_1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31fda3bc3a6_0_1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Google Shape;357;g31fda3bc3a6_0_1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3203c894428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5" name="Google Shape;365;g3203c894428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31fda3bc3a6_0_1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8" name="Google Shape;378;g31fda3bc3a6_0_1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31fda3bc3a6_0_2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7" name="Google Shape;387;g31fda3bc3a6_0_2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g325f431c9dc_1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4" name="Google Shape;394;g325f431c9dc_1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g3208437595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9" name="Google Shape;399;g3208437595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g32084375954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5" name="Google Shape;405;g32084375954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g32084375954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2" name="Google Shape;412;g32084375954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g32084375954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0" name="Google Shape;420;g32084375954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g32084375954_0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0" name="Google Shape;430;g32084375954_0_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g32084375954_0_1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6" name="Google Shape;436;g32084375954_0_1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g32084375954_0_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3" name="Google Shape;443;g32084375954_0_1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g325f431c9dc_1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1" name="Google Shape;451;g325f431c9dc_1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g32084375954_0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9" name="Google Shape;459;g32084375954_0_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g32084375954_0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7" name="Google Shape;467;g32084375954_0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g325f431c9dc_1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7" name="Google Shape;477;g325f431c9dc_1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1fda3bc3a6_0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31fda3bc3a6_0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706823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31f89266c58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31f89266c58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31f89266c58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31f89266c58_0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32084375954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32084375954_0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31f89266c58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31f89266c58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‹#›</a:t>
            </a:fld>
            <a:endParaRPr lang="zh-TW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‹#›</a:t>
            </a:fld>
            <a:endParaRPr lang="zh-TW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‹#›</a:t>
            </a:fld>
            <a:endParaRPr lang="zh-TW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‹#›</a:t>
            </a:fld>
            <a:endParaRPr lang="zh-TW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‹#›</a:t>
            </a:fld>
            <a:endParaRPr lang="zh-TW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‹#›</a:t>
            </a:fld>
            <a:endParaRPr lang="zh-TW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‹#›</a:t>
            </a:fld>
            <a:endParaRPr lang="zh-TW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‹#›</a:t>
            </a:fld>
            <a:endParaRPr lang="zh-TW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‹#›</a:t>
            </a:fld>
            <a:endParaRPr lang="zh-TW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‹#›</a:t>
            </a:fld>
            <a:endParaRPr lang="zh-TW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‹#›</a:t>
            </a:fld>
            <a:endParaRPr lang="zh-TW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‹#›</a:t>
            </a:fld>
            <a:endParaRPr lang="zh-TW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kwh.9u1.net/Services/Community-Nursing-Service.html?lang=zh-cn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ha.org.hk/visitor/ha_index.asp?Content_ID=0&amp;Lang=CHIGB&amp;Dimension=100&amp;Ver=HTML" TargetMode="External"/><Relationship Id="rId3" Type="http://schemas.openxmlformats.org/officeDocument/2006/relationships/hyperlink" Target="https://www.tungwah.org.hk/en/" TargetMode="External"/><Relationship Id="rId7" Type="http://schemas.openxmlformats.org/officeDocument/2006/relationships/hyperlink" Target="https://www.ha.org.hk/visitor/ha_index.asp?Content_ID=0&amp;Lang=CHIB5&amp;Dimension=100&amp;Ver=HTML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ha.org.hk/visitor/ha_index.asp?Content_ID=0&amp;Lang=ENG&amp;Dimension=100&amp;Ver=HTML" TargetMode="External"/><Relationship Id="rId5" Type="http://schemas.openxmlformats.org/officeDocument/2006/relationships/hyperlink" Target="https://sc.tungwah.org.hk/gate/gb/www.tungwah.org.hk/" TargetMode="External"/><Relationship Id="rId4" Type="http://schemas.openxmlformats.org/officeDocument/2006/relationships/hyperlink" Target="https://www.tungwah.org.hk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kwh.9u1.net/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kwh.9u1.net/Services/Podiatry.html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4" Type="http://schemas.openxmlformats.org/officeDocument/2006/relationships/hyperlink" Target="https://kwh.9u1.net/Services/Anaesthesiology-Operating-Theatre-Services.html" TargetMode="Externa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kwh.9u1.net/Services/Surgery.html" TargetMode="External"/><Relationship Id="rId3" Type="http://schemas.openxmlformats.org/officeDocument/2006/relationships/hyperlink" Target="https://www.shutterstock.com/image-photo/doctor-breast-anatomy-model-augmentation-surgery-2368268165" TargetMode="External"/><Relationship Id="rId7" Type="http://schemas.openxmlformats.org/officeDocument/2006/relationships/hyperlink" Target="https://www.shutterstock.com/image-photo/hyperthyroidism-overactive-thyroid-lymphoma-asian-doctor-2534910417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Relationship Id="rId6" Type="http://schemas.openxmlformats.org/officeDocument/2006/relationships/hyperlink" Target="https://www.shutterstock.com/image-photo/cirrhosis-liver-cancer-fatty-asian-doctor-2533452569" TargetMode="External"/><Relationship Id="rId11" Type="http://schemas.openxmlformats.org/officeDocument/2006/relationships/image" Target="../media/image17.png"/><Relationship Id="rId5" Type="http://schemas.openxmlformats.org/officeDocument/2006/relationships/hyperlink" Target="https://www.shutterstock.com/image-photo/varicose-veins-on-womans-legs-1120340792" TargetMode="External"/><Relationship Id="rId10" Type="http://schemas.openxmlformats.org/officeDocument/2006/relationships/image" Target="../media/image16.png"/><Relationship Id="rId4" Type="http://schemas.openxmlformats.org/officeDocument/2006/relationships/hyperlink" Target="https://www.shutterstock.com/image-photo/magnifying-glass-colon-diseases-colorectal-cancer-2464856059" TargetMode="External"/><Relationship Id="rId9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kwh.9u1.net/Services/Paediatrics-And-Adolescent-Medicine.html?lang=hk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kwh.9u1.net/Services/Speech-Therapy.html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drive.google.com/drive/u/2/folders/1773S-83BYnnQxFiktBBpEuy3JbtgYZYL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kwh.9u1.net/Our-Services.html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kwh.9u1.net/Contributed-Articles.html" TargetMode="External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kwh.9u1.net/Video-Gallery.html" TargetMode="External"/><Relationship Id="rId5" Type="http://schemas.openxmlformats.org/officeDocument/2006/relationships/hyperlink" Target="https://kwh.9u1.net/Photo-Gallery.html" TargetMode="External"/><Relationship Id="rId4" Type="http://schemas.openxmlformats.org/officeDocument/2006/relationships/hyperlink" Target="https://kwh.9u1.net/Media-Reports.html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kwh.9u1.net/Visitors.html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png"/><Relationship Id="rId4" Type="http://schemas.openxmlformats.org/officeDocument/2006/relationships/hyperlink" Target="https://drive.google.com/drive/folders/1BZp52dBncovH5fBwefawCwBFcMJiiB8i?usp=drive_link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kwh.9u1.net/history.html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kwh.9u1.net/history.html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kwh.9u1.net/history.html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kwh.9u1.net/PhotoGalleryDetail.html?id=548&amp;pageName=photo%20gallery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kwh.9u1.net/Photo-Gallery.html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hyperlink" Target="https://drive.google.com/file/d/1IYF5FbwOBaU_V_RJBKT2FuqlmYel2LBg/view?usp=drive_link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kwh.9u1.net/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openxmlformats.org/officeDocument/2006/relationships/hyperlink" Target="https://drive.google.com/file/d/1xV8wpbyqO-dFbRm-9uL-EU8ewhFknzOm/view?usp=drive_link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kwh.9u1.net/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jpeg"/><Relationship Id="rId5" Type="http://schemas.openxmlformats.org/officeDocument/2006/relationships/image" Target="../media/image32.png"/><Relationship Id="rId4" Type="http://schemas.openxmlformats.org/officeDocument/2006/relationships/hyperlink" Target="https://drive.google.com/file/d/1Nj7HTP5a2GPgvSTRLFEZS5xp_Q0riatm/view?usp=drive_link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kwh.9u1.net/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jpeg"/><Relationship Id="rId5" Type="http://schemas.openxmlformats.org/officeDocument/2006/relationships/image" Target="../media/image34.png"/><Relationship Id="rId4" Type="http://schemas.openxmlformats.org/officeDocument/2006/relationships/hyperlink" Target="https://drive.google.com/file/d/1arb-ZKi4v30uEWG-VfnjkfyLedW-L-4o/view?usp=drive_link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kwh.9u1.net/?lang=en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kwh.9u1.net/Media-Reports.html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drive.google.com/drive/folders/1-NHlfeA5SsWyj6jGxiBkDe_Mh5GwJjOw?usp=drive_link" TargetMode="External"/><Relationship Id="rId4" Type="http://schemas.openxmlformats.org/officeDocument/2006/relationships/hyperlink" Target="https://docs.google.com/document/d/1OkQykKFkTIkP2gwQ7Ir29hSqqfsp4sMn/edit?usp=drive_link&amp;ouid=111471142683719346953&amp;rtpof=true&amp;sd=true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kwh.9u1.net/history.html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kwh.9u1.net/Visitors.html" TargetMode="Externa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8.png"/><Relationship Id="rId4" Type="http://schemas.openxmlformats.org/officeDocument/2006/relationships/hyperlink" Target="https://docs.google.com/document/d/1rCBM6E7XtP_PPcsGV9m8tbMFXNWXjTQG/edit?usp=drive_link&amp;ouid=111471142683719346953&amp;rtpof=true&amp;sd=true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kwh.9u1.net/Services/Orthopaedics-And-Traumatology.html" TargetMode="Externa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9.png"/><Relationship Id="rId4" Type="http://schemas.openxmlformats.org/officeDocument/2006/relationships/hyperlink" Target="https://docs.google.com/presentation/d/1odKtd0YtUGW6ENRgx2GAGoJ-xo_FsqzO/edit#slide=id.p1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kwh.9u1.net/Emergency.html" TargetMode="Externa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1.png"/><Relationship Id="rId4" Type="http://schemas.openxmlformats.org/officeDocument/2006/relationships/hyperlink" Target="https://drive.google.com/drive/folders/1BZp52dBncovH5fBwefawCwBFcMJiiB8i?usp=drive_link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kwh.9u1.net/Visitors.html" TargetMode="External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png"/><Relationship Id="rId5" Type="http://schemas.openxmlformats.org/officeDocument/2006/relationships/hyperlink" Target="https://www3.ha.org.hk/kwh/main/tc/catering-shop.asp" TargetMode="External"/><Relationship Id="rId4" Type="http://schemas.openxmlformats.org/officeDocument/2006/relationships/hyperlink" Target="https://www3.ha.org.hk/kwh/main/tc/coffee-shop.asp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kwh.9u1.net/overview.html" TargetMode="Externa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kwh.9u1.net/Services/Integrated-Chinese-Western-Medicine.html" TargetMode="Externa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kwh.9u1.net/Services/Integrated-Chinese-Western-Medicine.html" TargetMode="Externa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hyperlink" Target="https://drive.google.com/drive/folders/15JHcl7KPN03ITJLGFHTsb_7TozPPkSNL?usp=drive_link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kwh.9u1.net/general-enquiry.html?lang=hk" TargetMode="External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4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kwh.9u1.net/Visitors.html" TargetMode="External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docs.google.com/presentation/d/1NbZ603V4_WALzB0RVtV_X9TbDvJiZ5XE/edit?usp=drive_link&amp;ouid=111471142683719346953&amp;rtpof=true&amp;sd=true" TargetMode="Externa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kwh.9u1.net/Visitors.html" TargetMode="External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5.png"/><Relationship Id="rId4" Type="http://schemas.openxmlformats.org/officeDocument/2006/relationships/hyperlink" Target="https://drive.google.com/drive/folders/1xyb-D7S9-byAkHrX8A0VLzzz5k5IWBo7?usp=drive_link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ha.org.hk/visitor/ha_view_content.asp?Content_ID=241423&amp;Lang=CHIB5&amp;Dimension=100&amp;Parent_ID=10081" TargetMode="External"/><Relationship Id="rId3" Type="http://schemas.openxmlformats.org/officeDocument/2006/relationships/hyperlink" Target="https://kwh.9u1.net/Services/Pharmacy.html" TargetMode="External"/><Relationship Id="rId7" Type="http://schemas.openxmlformats.org/officeDocument/2006/relationships/hyperlink" Target="https://www.ha.org.hk/visitor/ha_view_content.asp?Content_ID=270034&amp;Lang=CHIB5&amp;Dimension=100&amp;Parent_ID=10081" TargetMode="External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ha.org.hk/visitor/ha_view_content.asp?Content_ID=241423&amp;Lang=CHIGB&amp;Dimension=100&amp;Parent_ID=10081" TargetMode="External"/><Relationship Id="rId11" Type="http://schemas.openxmlformats.org/officeDocument/2006/relationships/image" Target="../media/image57.png"/><Relationship Id="rId5" Type="http://schemas.openxmlformats.org/officeDocument/2006/relationships/hyperlink" Target="https://www.ha.org.hk/visitor/ha_view_content.asp?Content_ID=270034&amp;Lang=ENG&amp;Dimension=100&amp;Parent_ID=10081" TargetMode="External"/><Relationship Id="rId10" Type="http://schemas.openxmlformats.org/officeDocument/2006/relationships/image" Target="../media/image56.png"/><Relationship Id="rId4" Type="http://schemas.openxmlformats.org/officeDocument/2006/relationships/hyperlink" Target="https://www.ha.org.hk/visitor/ha_view_content.asp?Content_ID=241423&amp;Lang=ENG&amp;Dimension=100&amp;Parent_ID=10081" TargetMode="External"/><Relationship Id="rId9" Type="http://schemas.openxmlformats.org/officeDocument/2006/relationships/hyperlink" Target="https://www.ha.org.hk/visitor/ha_view_content.asp?Content_ID=270034&amp;Lang=CHIGB&amp;Dimension=100&amp;Parent_ID=10081" TargetMode="Externa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2.ha.org.hk/hago" TargetMode="External"/><Relationship Id="rId13" Type="http://schemas.openxmlformats.org/officeDocument/2006/relationships/hyperlink" Target="https://www.ha.org.hk/visitor/ha_view_content.asp?Content_ID=270034&amp;Lang=CHIGB&amp;Dimension=100&amp;Parent_ID=10081" TargetMode="External"/><Relationship Id="rId3" Type="http://schemas.openxmlformats.org/officeDocument/2006/relationships/hyperlink" Target="https://kwh.9u1.net/Services/Pharmacy.html" TargetMode="External"/><Relationship Id="rId7" Type="http://schemas.openxmlformats.org/officeDocument/2006/relationships/hyperlink" Target="https://drive.google.com/drive/folders/18bYZzF_zE_vZt7Q3HsUnordm2D6sbRhU?usp=drive_link" TargetMode="External"/><Relationship Id="rId12" Type="http://schemas.openxmlformats.org/officeDocument/2006/relationships/hyperlink" Target="https://www.ha.org.hk/visitor/ha_view_content.asp?Content_ID=241423&amp;Lang=CHIB5&amp;Dimension=100&amp;Parent_ID=10081" TargetMode="External"/><Relationship Id="rId2" Type="http://schemas.openxmlformats.org/officeDocument/2006/relationships/notesSlide" Target="../notesSlides/notesSlide50.xml"/><Relationship Id="rId16" Type="http://schemas.openxmlformats.org/officeDocument/2006/relationships/image" Target="../media/image60.jpeg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ha.org.hk/visitor/ha_view_content.asp?Content_ID=270034&amp;Lang=ENG&amp;Dimension=100&amp;Parent_ID=10081" TargetMode="External"/><Relationship Id="rId11" Type="http://schemas.openxmlformats.org/officeDocument/2006/relationships/hyperlink" Target="https://www2.ha.org.hk/hago/zh-cn/home" TargetMode="External"/><Relationship Id="rId5" Type="http://schemas.openxmlformats.org/officeDocument/2006/relationships/hyperlink" Target="https://www.ha.org.hk/visitor/ha_view_content.asp?Content_ID=241423&amp;Lang=ENG&amp;Dimension=100&amp;Parent_ID=10081" TargetMode="External"/><Relationship Id="rId15" Type="http://schemas.openxmlformats.org/officeDocument/2006/relationships/image" Target="../media/image59.png"/><Relationship Id="rId10" Type="http://schemas.openxmlformats.org/officeDocument/2006/relationships/hyperlink" Target="https://www.ha.org.hk/visitor/ha_view_content.asp?Content_ID=270034&amp;Lang=CHIB5&amp;Dimension=100&amp;Parent_ID=10081" TargetMode="External"/><Relationship Id="rId4" Type="http://schemas.openxmlformats.org/officeDocument/2006/relationships/hyperlink" Target="https://www2.ha.org.hk/hago/en/home" TargetMode="External"/><Relationship Id="rId9" Type="http://schemas.openxmlformats.org/officeDocument/2006/relationships/hyperlink" Target="https://www.ha.org.hk/visitor/ha_view_content.asp?Content_ID=241423&amp;Lang=CHIGB&amp;Dimension=100&amp;Parent_ID=10081" TargetMode="External"/><Relationship Id="rId14" Type="http://schemas.openxmlformats.org/officeDocument/2006/relationships/image" Target="../media/image5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s://kwh.9u1.net/Services/Accident-Emergency.html" TargetMode="External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docs.google.com/presentation/d/1jAIsms9MVqwroevSkKHtD0WivZ71-pGP/edit?usp=drive_link&amp;ouid=111471142683719346953&amp;rtpof=true&amp;sd=true" TargetMode="Externa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s://kwh.9u1.net/Services/Health-Promotion-Centre.html" TargetMode="External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1.jpeg"/><Relationship Id="rId4" Type="http://schemas.openxmlformats.org/officeDocument/2006/relationships/hyperlink" Target="https://drive.google.com/file/d/1cOjANzCLmKWzGfKd447bJz7JBs4lRmRO/view?usp=drive_link" TargetMode="Externa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s://kwh.9u1.net/Services/Health-Promotion-Centre.html" TargetMode="External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s://kwh.9u1.net/Services/Health-Promotion-Centre.html" TargetMode="External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s://kwh.9u1.net/Services/Health-Promotion-Centre.html" TargetMode="External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s://kwh.9u1.net/Services/Health-Promotion-Centre.html" TargetMode="External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s://kwh.9u1.net/Services/Out-Patient-Services.html" TargetMode="External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drive.google.com/drive/folders/1TG2M81EwxnUs8d_1CrCERw4JzdFlvezZ?usp=drive_link" TargetMode="Externa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hyperlink" Target="https://xd.adobe.com/view/06f12ea6-58e1-4b0b-ad7d-f520d3dce9e7-53a2/grid" TargetMode="Externa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kwh.9u1.net/Services/Medical-Social-Service.html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kwh.9u1.net/Services/Medical-Social-Service.html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kwh.9u1.net/Services/Medical-Social-Service.html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A386FB-C8AE-4018-A48F-B11E8BD9279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HK" dirty="0"/>
              <a:t>KWH</a:t>
            </a:r>
            <a:endParaRPr lang="zh-HK" altLang="en-US" dirty="0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AEC71AD7-6EB1-465B-9B0B-7EC59CDE800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zh-HK" dirty="0"/>
              <a:t>2024-12-21</a:t>
            </a:r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24176146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dirty="0"/>
              <a:t>https://kwh.9u1.net/Services/Medicine-And-Geriatrics.html </a:t>
            </a:r>
          </a:p>
        </p:txBody>
      </p:sp>
      <p:sp>
        <p:nvSpPr>
          <p:cNvPr id="105" name="Google Shape;105;p2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zh-TW"/>
              <a:t>繁體中文尚未更改</a:t>
            </a:r>
          </a:p>
        </p:txBody>
      </p:sp>
      <p:pic>
        <p:nvPicPr>
          <p:cNvPr id="106" name="Google Shape;106;p21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2677725" y="1076250"/>
            <a:ext cx="6406699" cy="349262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60F8CB06-3431-418D-B316-B243EEB69646}"/>
              </a:ext>
            </a:extLst>
          </p:cNvPr>
          <p:cNvSpPr/>
          <p:nvPr/>
        </p:nvSpPr>
        <p:spPr>
          <a:xfrm>
            <a:off x="7693025" y="125095"/>
            <a:ext cx="1204595" cy="309880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已</a:t>
            </a:r>
            <a:r>
              <a:rPr lang="zh-TW" altLang="en-US"/>
              <a:t>修改</a:t>
            </a:r>
            <a:endParaRPr lang="zh-CN" alt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dirty="0"/>
              <a:t>https://kwh.9u1.net/Services/Medicine-And-Geriatrics.html</a:t>
            </a:r>
            <a:endParaRPr dirty="0"/>
          </a:p>
        </p:txBody>
      </p:sp>
      <p:sp>
        <p:nvSpPr>
          <p:cNvPr id="112" name="Google Shape;112;p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zh-TW"/>
              <a:t>簡體中文內容更改錯誤</a:t>
            </a:r>
          </a:p>
        </p:txBody>
      </p:sp>
      <p:pic>
        <p:nvPicPr>
          <p:cNvPr id="113" name="Google Shape;113;p22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4015673" y="1099452"/>
            <a:ext cx="4231124" cy="745745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14" name="Google Shape;114;p22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3960550" y="2109275"/>
            <a:ext cx="5088949" cy="309884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FBE402E5-1DF8-4182-A971-A81CAB61D566}"/>
              </a:ext>
            </a:extLst>
          </p:cNvPr>
          <p:cNvSpPr/>
          <p:nvPr/>
        </p:nvSpPr>
        <p:spPr>
          <a:xfrm>
            <a:off x="7693025" y="125095"/>
            <a:ext cx="1204595" cy="309880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已</a:t>
            </a:r>
            <a:r>
              <a:rPr lang="zh-TW" altLang="en-US"/>
              <a:t>修改</a:t>
            </a:r>
            <a:endParaRPr lang="zh-CN" alt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u="sng" dirty="0">
                <a:solidFill>
                  <a:schemeClr val="hlink"/>
                </a:solidFill>
                <a:hlinkClick r:id="rId3"/>
              </a:rPr>
              <a:t>https://kwh.9u1.net/Services/Community-Nursing-Service.html?lang=zh-cn</a:t>
            </a:r>
            <a:r>
              <a:rPr lang="zh-TW" dirty="0"/>
              <a:t> </a:t>
            </a:r>
            <a:endParaRPr dirty="0"/>
          </a:p>
        </p:txBody>
      </p:sp>
      <p:sp>
        <p:nvSpPr>
          <p:cNvPr id="120" name="Google Shape;120;p23"/>
          <p:cNvSpPr txBox="1">
            <a:spLocks noGrp="1"/>
          </p:cNvSpPr>
          <p:nvPr>
            <p:ph type="body" idx="1"/>
          </p:nvPr>
        </p:nvSpPr>
        <p:spPr>
          <a:xfrm>
            <a:off x="311700" y="1617500"/>
            <a:ext cx="8520600" cy="295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700" b="1" dirty="0">
                <a:solidFill>
                  <a:schemeClr val="dk1"/>
                </a:solidFill>
              </a:rPr>
              <a:t>簡體中文未更改</a:t>
            </a:r>
            <a:endParaRPr sz="1700" b="1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20000"/>
              </a:lnSpc>
              <a:spcBef>
                <a:spcPts val="2400"/>
              </a:spcBef>
              <a:spcAft>
                <a:spcPts val="0"/>
              </a:spcAft>
              <a:buNone/>
            </a:pPr>
            <a:endParaRPr sz="1700" b="1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20000"/>
              </a:lnSpc>
              <a:spcBef>
                <a:spcPts val="2400"/>
              </a:spcBef>
              <a:spcAft>
                <a:spcPts val="2400"/>
              </a:spcAft>
              <a:buNone/>
            </a:pPr>
            <a:r>
              <a:rPr lang="zh-CN" altLang="en-US" sz="1700" b="1" dirty="0">
                <a:solidFill>
                  <a:schemeClr val="dk1"/>
                </a:solidFill>
              </a:rPr>
              <a:t>合约院舍及护养院的院友</a:t>
            </a:r>
            <a:endParaRPr dirty="0"/>
          </a:p>
        </p:txBody>
      </p:sp>
      <p:pic>
        <p:nvPicPr>
          <p:cNvPr id="121" name="Google Shape;121;p23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2830375" y="1218063"/>
            <a:ext cx="6134100" cy="288607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1C4173C0-5349-45F2-B235-62CA7FD1C72F}"/>
              </a:ext>
            </a:extLst>
          </p:cNvPr>
          <p:cNvSpPr/>
          <p:nvPr/>
        </p:nvSpPr>
        <p:spPr>
          <a:xfrm>
            <a:off x="7693025" y="125095"/>
            <a:ext cx="1204595" cy="30988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未完成</a:t>
            </a:r>
            <a:endParaRPr lang="zh-CN" altLang="en-US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dirty="0"/>
              <a:t>https://kwh.9u1.net/overview.html</a:t>
            </a:r>
            <a:endParaRPr dirty="0"/>
          </a:p>
        </p:txBody>
      </p:sp>
      <p:sp>
        <p:nvSpPr>
          <p:cNvPr id="127" name="Google Shape;127;p2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850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Tung Wah Group of Hospitals東華三院  鏈結:</a:t>
            </a: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zh-TW"/>
              <a:t>英文版:</a:t>
            </a:r>
            <a:r>
              <a:rPr lang="zh-TW" u="sng">
                <a:solidFill>
                  <a:schemeClr val="hlink"/>
                </a:solidFill>
                <a:hlinkClick r:id="rId3"/>
              </a:rPr>
              <a:t>https://www.tungwah.org.hk/en/</a:t>
            </a:r>
            <a:br>
              <a:rPr lang="zh-TW"/>
            </a:br>
            <a:r>
              <a:rPr lang="zh-TW"/>
              <a:t>繁體中文版:</a:t>
            </a:r>
            <a:r>
              <a:rPr lang="zh-TW" u="sng">
                <a:solidFill>
                  <a:schemeClr val="hlink"/>
                </a:solidFill>
                <a:hlinkClick r:id="rId4"/>
              </a:rPr>
              <a:t>https://www.tungwah.org.hk/</a:t>
            </a:r>
            <a:r>
              <a:rPr lang="zh-TW"/>
              <a:t> </a:t>
            </a:r>
            <a:br>
              <a:rPr lang="zh-TW"/>
            </a:br>
            <a:r>
              <a:rPr lang="zh-TW"/>
              <a:t>簡體中文版:</a:t>
            </a:r>
            <a:r>
              <a:rPr lang="zh-TW" u="sng">
                <a:solidFill>
                  <a:schemeClr val="hlink"/>
                </a:solidFill>
                <a:hlinkClick r:id="rId5"/>
              </a:rPr>
              <a:t>https://sc.tungwah.org.hk/gate/gb/www.tungwah.org.hk/</a:t>
            </a:r>
            <a:r>
              <a:rPr lang="zh-TW"/>
              <a:t> </a:t>
            </a: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zh-TW"/>
              <a:t>Hospital Authority醫院管理局 鏈結:</a:t>
            </a: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zh-TW"/>
              <a:t>英文版:</a:t>
            </a:r>
            <a:r>
              <a:rPr lang="zh-TW" u="sng">
                <a:solidFill>
                  <a:schemeClr val="hlink"/>
                </a:solidFill>
                <a:hlinkClick r:id="rId6"/>
              </a:rPr>
              <a:t>https://www.ha.org.hk/visitor/ha_index.asp?Content_ID=0&amp;Lang=ENG&amp;Dimension=100&amp;Ver=HTML</a:t>
            </a:r>
            <a:r>
              <a:rPr lang="zh-TW"/>
              <a:t> </a:t>
            </a:r>
            <a:br>
              <a:rPr lang="zh-TW"/>
            </a:br>
            <a:r>
              <a:rPr lang="zh-TW"/>
              <a:t>繁體中文版:</a:t>
            </a:r>
            <a:r>
              <a:rPr lang="zh-TW" u="sng">
                <a:solidFill>
                  <a:schemeClr val="hlink"/>
                </a:solidFill>
                <a:hlinkClick r:id="rId7"/>
              </a:rPr>
              <a:t>https://www.ha.org.hk/visitor/ha_index.asp?Content_ID=0&amp;Lang=CHIB5&amp;Dimension=100&amp;Ver=HTML</a:t>
            </a:r>
            <a:r>
              <a:rPr lang="zh-TW"/>
              <a:t> </a:t>
            </a:r>
            <a:br>
              <a:rPr lang="zh-TW"/>
            </a:br>
            <a:r>
              <a:rPr lang="zh-TW"/>
              <a:t>簡體中文版:</a:t>
            </a:r>
            <a:r>
              <a:rPr lang="zh-TW" u="sng">
                <a:solidFill>
                  <a:schemeClr val="hlink"/>
                </a:solidFill>
                <a:hlinkClick r:id="rId8"/>
              </a:rPr>
              <a:t>https://www.ha.org.hk/visitor/ha_index.asp?Content_ID=0&amp;Lang=CHIGB&amp;Dimension=100&amp;Ver=HTML</a:t>
            </a:r>
            <a:r>
              <a:rPr lang="zh-TW"/>
              <a:t> 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E3692657-7A9D-4348-92FF-D067F4D55229}"/>
              </a:ext>
            </a:extLst>
          </p:cNvPr>
          <p:cNvSpPr/>
          <p:nvPr/>
        </p:nvSpPr>
        <p:spPr>
          <a:xfrm>
            <a:off x="7845425" y="277495"/>
            <a:ext cx="1204595" cy="309880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已</a:t>
            </a:r>
            <a:r>
              <a:rPr lang="zh-TW" altLang="en-US"/>
              <a:t>修改</a:t>
            </a:r>
            <a:endParaRPr lang="zh-CN" alt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u="sng">
                <a:solidFill>
                  <a:schemeClr val="hlink"/>
                </a:solidFill>
                <a:hlinkClick r:id="rId3"/>
              </a:rPr>
              <a:t>https://kwh.9u1.net/</a:t>
            </a:r>
            <a:r>
              <a:rPr lang="zh-TW"/>
              <a:t> </a:t>
            </a:r>
          </a:p>
        </p:txBody>
      </p:sp>
      <p:sp>
        <p:nvSpPr>
          <p:cNvPr id="133" name="Google Shape;133;p2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根據活動日期排序</a:t>
            </a: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zh-TW"/>
              <a:t>由新至舊</a:t>
            </a:r>
          </a:p>
        </p:txBody>
      </p:sp>
      <p:pic>
        <p:nvPicPr>
          <p:cNvPr id="134" name="Google Shape;134;p25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3702324" y="222512"/>
            <a:ext cx="4908210" cy="469847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72C0C3C9-FC18-493A-8E46-21CCCB2A88D7}"/>
              </a:ext>
            </a:extLst>
          </p:cNvPr>
          <p:cNvSpPr/>
          <p:nvPr/>
        </p:nvSpPr>
        <p:spPr>
          <a:xfrm>
            <a:off x="7693025" y="125095"/>
            <a:ext cx="1204595" cy="309880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已</a:t>
            </a:r>
            <a:r>
              <a:rPr lang="zh-TW" altLang="en-US"/>
              <a:t>修改</a:t>
            </a:r>
            <a:endParaRPr lang="zh-CN" alt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6"/>
          <p:cNvSpPr txBox="1">
            <a:spLocks noGrp="1"/>
          </p:cNvSpPr>
          <p:nvPr>
            <p:ph type="title"/>
          </p:nvPr>
        </p:nvSpPr>
        <p:spPr>
          <a:xfrm>
            <a:off x="265075" y="1497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dirty="0"/>
              <a:t>Podiatry</a:t>
            </a:r>
            <a:br>
              <a:rPr lang="zh-TW" dirty="0"/>
            </a:br>
            <a:r>
              <a:rPr lang="zh-TW" u="sng" dirty="0">
                <a:solidFill>
                  <a:schemeClr val="hlink"/>
                </a:solidFill>
                <a:hlinkClick r:id="rId3"/>
              </a:rPr>
              <a:t>https://kwh.9u1.net/Services/Podiatry.html</a:t>
            </a:r>
            <a:r>
              <a:rPr lang="zh-TW" dirty="0"/>
              <a:t> </a:t>
            </a:r>
          </a:p>
        </p:txBody>
      </p:sp>
      <p:sp>
        <p:nvSpPr>
          <p:cNvPr id="140" name="Google Shape;140;p2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英文版更換為:</a:t>
            </a:r>
          </a:p>
          <a:p>
            <a:pPr marL="1803400" lvl="0" indent="-18034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endParaRPr sz="1350">
              <a:solidFill>
                <a:srgbClr val="FF0000"/>
              </a:solidFill>
              <a:highlight>
                <a:srgbClr val="FAFCE5"/>
              </a:highlight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zh-TW" sz="1200">
                <a:solidFill>
                  <a:schemeClr val="dk1"/>
                </a:solidFill>
              </a:rPr>
              <a:t> 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sz="1200">
              <a:solidFill>
                <a:schemeClr val="dk1"/>
              </a:solidFill>
            </a:endParaRPr>
          </a:p>
        </p:txBody>
      </p:sp>
      <p:pic>
        <p:nvPicPr>
          <p:cNvPr id="141" name="Google Shape;141;p26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311700" y="2435250"/>
            <a:ext cx="4389899" cy="2235425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26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中文版更改為:</a:t>
            </a: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lang="zh-TW"/>
          </a:p>
        </p:txBody>
      </p:sp>
      <p:graphicFrame>
        <p:nvGraphicFramePr>
          <p:cNvPr id="143" name="Google Shape;143;p26"/>
          <p:cNvGraphicFramePr/>
          <p:nvPr/>
        </p:nvGraphicFramePr>
        <p:xfrm>
          <a:off x="391825" y="1535988"/>
          <a:ext cx="4228500" cy="594330"/>
        </p:xfrm>
        <a:graphic>
          <a:graphicData uri="http://schemas.openxmlformats.org/drawingml/2006/table">
            <a:tbl>
              <a:tblPr>
                <a:noFill/>
                <a:tableStyleId>{E244E26F-8637-4AC3-9E29-C799E32C8F3D}</a:tableStyleId>
              </a:tblPr>
              <a:tblGrid>
                <a:gridCol w="2114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142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968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/>
                        <a:t>Mondays to Fridays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 panose="020B0604020202020204"/>
                        <a:buNone/>
                      </a:pPr>
                      <a:r>
                        <a:rPr lang="zh-TW" sz="1350">
                          <a:solidFill>
                            <a:schemeClr val="dk1"/>
                          </a:solidFill>
                          <a:highlight>
                            <a:srgbClr val="FAFCE5"/>
                          </a:highlight>
                        </a:rPr>
                        <a:t>9:00AM – </a:t>
                      </a:r>
                      <a:r>
                        <a:rPr lang="zh-TW" sz="1350">
                          <a:solidFill>
                            <a:srgbClr val="FF0000"/>
                          </a:solidFill>
                          <a:highlight>
                            <a:srgbClr val="FAFCE5"/>
                          </a:highlight>
                        </a:rPr>
                        <a:t>12:30PM</a:t>
                      </a:r>
                      <a:endParaRPr sz="1350">
                        <a:solidFill>
                          <a:srgbClr val="FF0000"/>
                        </a:solidFill>
                        <a:highlight>
                          <a:srgbClr val="FAFCE5"/>
                        </a:highlight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350">
                          <a:solidFill>
                            <a:schemeClr val="dk1"/>
                          </a:solidFill>
                          <a:highlight>
                            <a:srgbClr val="FAFCE5"/>
                          </a:highlight>
                        </a:rPr>
                        <a:t>2:00PM -</a:t>
                      </a:r>
                      <a:r>
                        <a:rPr lang="zh-TW" sz="1350">
                          <a:solidFill>
                            <a:srgbClr val="FF0000"/>
                          </a:solidFill>
                          <a:highlight>
                            <a:srgbClr val="FAFCE5"/>
                          </a:highlight>
                        </a:rPr>
                        <a:t> 5:00PM</a:t>
                      </a: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44" name="Google Shape;144;p26"/>
          <p:cNvGraphicFramePr/>
          <p:nvPr/>
        </p:nvGraphicFramePr>
        <p:xfrm>
          <a:off x="4832400" y="1535988"/>
          <a:ext cx="3999900" cy="594330"/>
        </p:xfrm>
        <a:graphic>
          <a:graphicData uri="http://schemas.openxmlformats.org/drawingml/2006/table">
            <a:tbl>
              <a:tblPr>
                <a:noFill/>
                <a:tableStyleId>{E244E26F-8637-4AC3-9E29-C799E32C8F3D}</a:tableStyleId>
              </a:tblPr>
              <a:tblGrid>
                <a:gridCol w="1999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999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/>
                        <a:t>星期一至五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 panose="020B0604020202020204"/>
                        <a:buNone/>
                      </a:pPr>
                      <a:r>
                        <a:rPr lang="zh-TW" sz="1350">
                          <a:solidFill>
                            <a:schemeClr val="dk1"/>
                          </a:solidFill>
                          <a:highlight>
                            <a:srgbClr val="FAFCE5"/>
                          </a:highlight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  <a:sym typeface="Times New Roman" panose="02020603050405020304"/>
                        </a:rPr>
                        <a:t>上午</a:t>
                      </a:r>
                      <a:r>
                        <a:rPr lang="zh-TW" sz="1350">
                          <a:solidFill>
                            <a:schemeClr val="dk1"/>
                          </a:solidFill>
                          <a:highlight>
                            <a:srgbClr val="FAFCE5"/>
                          </a:highlight>
                        </a:rPr>
                        <a:t>9:00 – </a:t>
                      </a:r>
                      <a:r>
                        <a:rPr lang="zh-TW" sz="1350">
                          <a:solidFill>
                            <a:schemeClr val="dk1"/>
                          </a:solidFill>
                          <a:highlight>
                            <a:srgbClr val="FAFCE5"/>
                          </a:highlight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  <a:sym typeface="Times New Roman" panose="02020603050405020304"/>
                        </a:rPr>
                        <a:t>中午</a:t>
                      </a:r>
                      <a:r>
                        <a:rPr lang="zh-TW" sz="1350">
                          <a:solidFill>
                            <a:srgbClr val="FF0000"/>
                          </a:solidFill>
                          <a:highlight>
                            <a:srgbClr val="FAFCE5"/>
                          </a:highlight>
                        </a:rPr>
                        <a:t>12:30</a:t>
                      </a:r>
                      <a:endParaRPr sz="1350">
                        <a:solidFill>
                          <a:srgbClr val="FF0000"/>
                        </a:solidFill>
                        <a:highlight>
                          <a:srgbClr val="FAFCE5"/>
                        </a:highlight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350">
                          <a:solidFill>
                            <a:schemeClr val="dk1"/>
                          </a:solidFill>
                          <a:highlight>
                            <a:srgbClr val="FAFCE5"/>
                          </a:highlight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  <a:sym typeface="Times New Roman" panose="02020603050405020304"/>
                        </a:rPr>
                        <a:t>下午</a:t>
                      </a:r>
                      <a:r>
                        <a:rPr lang="zh-TW" sz="1350">
                          <a:solidFill>
                            <a:schemeClr val="dk1"/>
                          </a:solidFill>
                          <a:highlight>
                            <a:srgbClr val="FAFCE5"/>
                          </a:highlight>
                        </a:rPr>
                        <a:t>2:00 – </a:t>
                      </a:r>
                      <a:r>
                        <a:rPr lang="zh-TW" sz="1350">
                          <a:solidFill>
                            <a:schemeClr val="dk1"/>
                          </a:solidFill>
                          <a:highlight>
                            <a:srgbClr val="FAFCE5"/>
                          </a:highlight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  <a:sym typeface="Times New Roman" panose="02020603050405020304"/>
                        </a:rPr>
                        <a:t>下午</a:t>
                      </a:r>
                      <a:r>
                        <a:rPr lang="zh-TW" sz="1350">
                          <a:solidFill>
                            <a:srgbClr val="FF0000"/>
                          </a:solidFill>
                          <a:highlight>
                            <a:srgbClr val="FAFCE5"/>
                          </a:highlight>
                        </a:rPr>
                        <a:t>5:00</a:t>
                      </a: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45" name="Google Shape;145;p26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4701600" y="2435254"/>
            <a:ext cx="4389900" cy="1993116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EAF89ED9-50D6-4B70-8DE2-22911EB6B183}"/>
              </a:ext>
            </a:extLst>
          </p:cNvPr>
          <p:cNvSpPr/>
          <p:nvPr/>
        </p:nvSpPr>
        <p:spPr>
          <a:xfrm>
            <a:off x="7845425" y="277495"/>
            <a:ext cx="1204595" cy="309880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已</a:t>
            </a:r>
            <a:r>
              <a:rPr lang="zh-TW" altLang="en-US"/>
              <a:t>修改</a:t>
            </a:r>
            <a:endParaRPr lang="zh-CN" alt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oogle Shape;150;p27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658333" y="1468380"/>
            <a:ext cx="7094951" cy="3493120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27"/>
          <p:cNvSpPr txBox="1"/>
          <p:nvPr/>
        </p:nvSpPr>
        <p:spPr>
          <a:xfrm>
            <a:off x="0" y="0"/>
            <a:ext cx="8678700" cy="13880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dirty="0"/>
              <a:t>Anaesthesiology &amp; Operating Theatre Services</a:t>
            </a:r>
            <a:br>
              <a:rPr lang="zh-TW" dirty="0"/>
            </a:br>
            <a:r>
              <a:rPr lang="zh-TW" sz="1800" u="sng" dirty="0">
                <a:solidFill>
                  <a:schemeClr val="hlink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  <a:hlinkClick r:id="rId4"/>
              </a:rPr>
              <a:t>https://kwh.9u1.net/Services/Anaesthesiology-Operating-Theatre-Services.html</a:t>
            </a:r>
            <a:endParaRPr lang="en-US" altLang="zh-TW" sz="1800" u="sng" dirty="0">
              <a:solidFill>
                <a:schemeClr val="hlink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altLang="zh-TW" sz="1800" u="sng" dirty="0">
              <a:solidFill>
                <a:schemeClr val="hlink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800" dirty="0"/>
              <a:t>需要加</a:t>
            </a:r>
            <a:r>
              <a:rPr lang="en-US" altLang="zh-TW" sz="1800" dirty="0"/>
              <a:t>&lt;</a:t>
            </a:r>
            <a:r>
              <a:rPr lang="en-US" altLang="zh-TW" sz="1800" dirty="0" err="1"/>
              <a:t>br</a:t>
            </a:r>
            <a:r>
              <a:rPr lang="en-US" altLang="zh-TW" sz="1800" dirty="0"/>
              <a:t>&gt;,</a:t>
            </a:r>
            <a:r>
              <a:rPr lang="zh-TW" altLang="en-US" sz="1800" dirty="0"/>
              <a:t> 強制把「服務部」移至同一行</a:t>
            </a:r>
            <a:r>
              <a:rPr lang="en-US" altLang="zh-TW" sz="1800" dirty="0"/>
              <a:t>(</a:t>
            </a:r>
            <a:r>
              <a:rPr lang="zh-TW" altLang="en-US" sz="1800" dirty="0"/>
              <a:t>下一行</a:t>
            </a:r>
            <a:r>
              <a:rPr lang="en-US" altLang="zh-TW" sz="1800" dirty="0"/>
              <a:t>)</a:t>
            </a:r>
            <a:endParaRPr lang="en-US" altLang="zh-TW" sz="1800" u="sng" dirty="0">
              <a:solidFill>
                <a:schemeClr val="hlink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E347A504-05D1-426C-8D88-36A2BBDC817E}"/>
              </a:ext>
            </a:extLst>
          </p:cNvPr>
          <p:cNvSpPr/>
          <p:nvPr/>
        </p:nvSpPr>
        <p:spPr>
          <a:xfrm>
            <a:off x="7693025" y="125095"/>
            <a:ext cx="1204595" cy="30988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未完成</a:t>
            </a:r>
            <a:endParaRPr lang="zh-CN" altLang="en-US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8"/>
          <p:cNvSpPr txBox="1"/>
          <p:nvPr/>
        </p:nvSpPr>
        <p:spPr>
          <a:xfrm>
            <a:off x="108750" y="994550"/>
            <a:ext cx="8127000" cy="19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100">
                <a:solidFill>
                  <a:schemeClr val="dk1"/>
                </a:solidFill>
              </a:rPr>
              <a:t>1.</a:t>
            </a:r>
            <a:r>
              <a:rPr lang="zh-TW" sz="11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include all the photos from the google drive</a:t>
            </a:r>
            <a:endParaRPr sz="11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1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DSC6559/6726/6674/6706/6625/6612/6645</a:t>
            </a:r>
            <a:endParaRPr sz="11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100">
                <a:solidFill>
                  <a:schemeClr val="dk1"/>
                </a:solidFill>
              </a:rPr>
              <a:t>2.</a:t>
            </a:r>
            <a:r>
              <a:rPr lang="zh-TW" sz="11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omit all the watermark photos from the 9u1 website template</a:t>
            </a:r>
            <a:endParaRPr sz="11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100">
                <a:solidFill>
                  <a:schemeClr val="dk1"/>
                </a:solidFill>
              </a:rPr>
              <a:t>3.</a:t>
            </a:r>
            <a:r>
              <a:rPr lang="zh-TW" sz="11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add and purchase the following photos from shutterstock</a:t>
            </a:r>
            <a:endParaRPr sz="11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100" u="sng">
                <a:solidFill>
                  <a:schemeClr val="hlink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  <a:hlinkClick r:id="rId3"/>
              </a:rPr>
              <a:t>https://www.shutterstock.com/image-photo/doctor-breast-anatomy-model-augmentation-surgery-2368268165</a:t>
            </a:r>
            <a:endParaRPr sz="1100" u="sng">
              <a:solidFill>
                <a:schemeClr val="hlink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100" u="sng">
                <a:solidFill>
                  <a:schemeClr val="hlink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  <a:hlinkClick r:id="rId4"/>
              </a:rPr>
              <a:t>https://www.shutterstock.com/image-photo/magnifying-glass-colon-diseases-colorectal-cancer-2464856059</a:t>
            </a:r>
            <a:endParaRPr sz="1100" u="sng">
              <a:solidFill>
                <a:schemeClr val="hlink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100" u="sng">
                <a:solidFill>
                  <a:schemeClr val="hlink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  <a:hlinkClick r:id="rId5"/>
              </a:rPr>
              <a:t>https://www.shutterstock.com/image-photo/varicose-veins-on-womans-legs-1120340792</a:t>
            </a:r>
            <a:endParaRPr sz="1100" u="sng">
              <a:solidFill>
                <a:schemeClr val="hlink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100" u="sng">
                <a:solidFill>
                  <a:schemeClr val="hlink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  <a:hlinkClick r:id="rId6"/>
              </a:rPr>
              <a:t>https://www.shutterstock.com/image-photo/cirrhosis-liver-cancer-fatty-asian-doctor-2533452569</a:t>
            </a:r>
            <a:endParaRPr sz="1100" u="sng">
              <a:solidFill>
                <a:schemeClr val="hlink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100" u="sng">
                <a:solidFill>
                  <a:schemeClr val="hlink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  <a:hlinkClick r:id="rId7"/>
              </a:rPr>
              <a:t>https://www.shutterstock.com/image-photo/hyperthyroidism-overactive-thyroid-lymphoma-asian-doctor-2534910417</a:t>
            </a:r>
            <a:endParaRPr sz="1100" u="sng">
              <a:solidFill>
                <a:schemeClr val="hlink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57" name="Google Shape;157;p28"/>
          <p:cNvSpPr txBox="1"/>
          <p:nvPr/>
        </p:nvSpPr>
        <p:spPr>
          <a:xfrm>
            <a:off x="0" y="0"/>
            <a:ext cx="66120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zh-TW" dirty="0"/>
              <a:t>Surgery</a:t>
            </a:r>
            <a:br>
              <a:rPr lang="zh-TW" dirty="0"/>
            </a:br>
            <a:r>
              <a:rPr lang="zh-TW" sz="2400" u="sng" dirty="0">
                <a:solidFill>
                  <a:schemeClr val="hlink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  <a:hlinkClick r:id="rId8"/>
              </a:rPr>
              <a:t>https://kwh.9u1.net/Services/Surgery.html</a:t>
            </a:r>
            <a:endParaRPr sz="2400" u="sng" dirty="0">
              <a:solidFill>
                <a:schemeClr val="hlink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158" name="Google Shape;158;p28"/>
          <p:cNvPicPr preferRelativeResize="0"/>
          <p:nvPr/>
        </p:nvPicPr>
        <p:blipFill>
          <a:blip r:embed="rId9"/>
          <a:stretch>
            <a:fillRect/>
          </a:stretch>
        </p:blipFill>
        <p:spPr>
          <a:xfrm>
            <a:off x="325450" y="3625200"/>
            <a:ext cx="2954251" cy="1401525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28"/>
          <p:cNvSpPr txBox="1"/>
          <p:nvPr/>
        </p:nvSpPr>
        <p:spPr>
          <a:xfrm>
            <a:off x="279700" y="2991325"/>
            <a:ext cx="3000000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1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4. Please use 6625 from the google drive as the cover photo.</a:t>
            </a:r>
            <a:endParaRPr sz="11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160" name="Google Shape;160;p28"/>
          <p:cNvPicPr preferRelativeResize="0"/>
          <p:nvPr/>
        </p:nvPicPr>
        <p:blipFill>
          <a:blip r:embed="rId10"/>
          <a:stretch>
            <a:fillRect/>
          </a:stretch>
        </p:blipFill>
        <p:spPr>
          <a:xfrm>
            <a:off x="3455401" y="3094175"/>
            <a:ext cx="1675158" cy="1932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8"/>
          <p:cNvPicPr preferRelativeResize="0"/>
          <p:nvPr/>
        </p:nvPicPr>
        <p:blipFill>
          <a:blip r:embed="rId11"/>
          <a:stretch>
            <a:fillRect/>
          </a:stretch>
        </p:blipFill>
        <p:spPr>
          <a:xfrm>
            <a:off x="4098048" y="769499"/>
            <a:ext cx="1781676" cy="807851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28"/>
          <p:cNvSpPr txBox="1"/>
          <p:nvPr/>
        </p:nvSpPr>
        <p:spPr>
          <a:xfrm>
            <a:off x="5847550" y="3431200"/>
            <a:ext cx="30000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1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可以先嘗試上字下圖既效果</a:t>
            </a:r>
            <a:endParaRPr sz="11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05D0BC70-A3C1-48EF-BAB5-35DFDA7F5AB7}"/>
              </a:ext>
            </a:extLst>
          </p:cNvPr>
          <p:cNvSpPr/>
          <p:nvPr/>
        </p:nvSpPr>
        <p:spPr>
          <a:xfrm>
            <a:off x="7693025" y="125095"/>
            <a:ext cx="1204595" cy="30988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未完成</a:t>
            </a:r>
            <a:endParaRPr lang="zh-CN" altLang="en-US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9"/>
          <p:cNvSpPr txBox="1"/>
          <p:nvPr/>
        </p:nvSpPr>
        <p:spPr>
          <a:xfrm>
            <a:off x="0" y="0"/>
            <a:ext cx="7886100" cy="2337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3700"/>
              </a:spcBef>
              <a:spcAft>
                <a:spcPts val="0"/>
              </a:spcAft>
              <a:buNone/>
            </a:pPr>
            <a:r>
              <a:rPr lang="en-US" altLang="zh-TW" sz="2300" strike="sngStrike" dirty="0" err="1">
                <a:solidFill>
                  <a:schemeClr val="dk1"/>
                </a:solidFill>
              </a:rPr>
              <a:t>Paediatrics</a:t>
            </a:r>
            <a:r>
              <a:rPr lang="en-US" altLang="zh-TW" sz="2300" strike="sngStrike" dirty="0">
                <a:solidFill>
                  <a:schemeClr val="dk1"/>
                </a:solidFill>
              </a:rPr>
              <a:t> and Adolescent Medicine</a:t>
            </a:r>
            <a:endParaRPr lang="en-US" sz="2300" strike="sngStrike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altLang="zh-TW" sz="2400" u="sng" strike="sngStrike" dirty="0">
                <a:solidFill>
                  <a:schemeClr val="hlink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  <a:hlinkClick r:id="rId3"/>
              </a:rPr>
              <a:t>https://kwh.9u1.net/Services/Paediatrics-And-Adolescent-Medicine.html?lang=hk</a:t>
            </a:r>
            <a:endParaRPr lang="en-US" altLang="zh-TW" sz="2400" u="sng" strike="sngStrike" dirty="0">
              <a:solidFill>
                <a:schemeClr val="hlink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lang="en-US" sz="2400" strike="sngStrike" dirty="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1659" y="1695311"/>
            <a:ext cx="4524735" cy="308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文本框 6"/>
          <p:cNvSpPr txBox="1"/>
          <p:nvPr/>
        </p:nvSpPr>
        <p:spPr>
          <a:xfrm>
            <a:off x="133490" y="2805968"/>
            <a:ext cx="461872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altLang="zh-HK" sz="1400" b="0" i="0" u="none" strike="sng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Comments as below:</a:t>
            </a:r>
            <a:br>
              <a:rPr lang="en-US" altLang="zh-HK" sz="1400" b="0" i="0" u="none" strike="sng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US" altLang="zh-HK" sz="1400" b="0" i="0" u="none" strike="sng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241211 P&amp;AM webpages - 2024 12 11.pptx</a:t>
            </a:r>
            <a:endParaRPr lang="en-US" altLang="zh-HK" b="0" strike="sngStrike" dirty="0">
              <a:effectLst/>
            </a:endParaRPr>
          </a:p>
          <a:p>
            <a:br>
              <a:rPr lang="en-US" altLang="zh-HK" strike="sngStrike" dirty="0"/>
            </a:br>
            <a:endParaRPr lang="zh-HK" altLang="en-US" strike="sngStrike" dirty="0"/>
          </a:p>
        </p:txBody>
      </p:sp>
      <p:sp>
        <p:nvSpPr>
          <p:cNvPr id="9" name="文本框 8"/>
          <p:cNvSpPr txBox="1"/>
          <p:nvPr/>
        </p:nvSpPr>
        <p:spPr>
          <a:xfrm>
            <a:off x="133490" y="3806696"/>
            <a:ext cx="461872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>
                <a:highlight>
                  <a:srgbClr val="FFFF00"/>
                </a:highlight>
              </a:rPr>
              <a:t>看</a:t>
            </a:r>
            <a:r>
              <a:rPr lang="en-US" altLang="zh-HK" dirty="0">
                <a:highlight>
                  <a:srgbClr val="FFFF00"/>
                </a:highlight>
              </a:rPr>
              <a:t>P.36</a:t>
            </a:r>
            <a:r>
              <a:rPr lang="zh-TW" altLang="en-US" dirty="0">
                <a:highlight>
                  <a:srgbClr val="FFFF00"/>
                </a:highlight>
              </a:rPr>
              <a:t>的更新</a:t>
            </a:r>
            <a:r>
              <a:rPr lang="en-US" altLang="zh-TW" dirty="0">
                <a:highlight>
                  <a:srgbClr val="FFFF00"/>
                </a:highlight>
              </a:rPr>
              <a:t>PPT</a:t>
            </a:r>
            <a:endParaRPr lang="zh-HK" altLang="en-US" dirty="0">
              <a:highlight>
                <a:srgbClr val="FFFF00"/>
              </a:highlight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3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u="sng" dirty="0">
                <a:solidFill>
                  <a:schemeClr val="hlink"/>
                </a:solidFill>
                <a:hlinkClick r:id="rId3"/>
              </a:rPr>
              <a:t>https://kwh.9u1.net/Services/Speech-Therapy.html</a:t>
            </a:r>
            <a:r>
              <a:rPr lang="zh-TW" dirty="0"/>
              <a:t> </a:t>
            </a:r>
            <a:endParaRPr dirty="0"/>
          </a:p>
        </p:txBody>
      </p:sp>
      <p:sp>
        <p:nvSpPr>
          <p:cNvPr id="175" name="Google Shape;175;p3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dirty="0"/>
              <a:t>更改內容</a:t>
            </a: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zh-TW" dirty="0"/>
              <a:t>Google Drive:</a:t>
            </a: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zh-TW" u="sng" dirty="0">
                <a:solidFill>
                  <a:schemeClr val="hlink"/>
                </a:solidFill>
                <a:hlinkClick r:id="rId4"/>
              </a:rPr>
              <a:t>https://drive.google.com/drive/u/2/folders/1773S-83BYnnQxFiktBBpEuy3JbtgYZYL</a:t>
            </a:r>
            <a:r>
              <a:rPr lang="zh-TW" dirty="0"/>
              <a:t> </a:t>
            </a:r>
            <a:endParaRPr dirty="0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4EB4D641-8AD6-4255-8F80-F64BFED5EB18}"/>
              </a:ext>
            </a:extLst>
          </p:cNvPr>
          <p:cNvSpPr/>
          <p:nvPr/>
        </p:nvSpPr>
        <p:spPr>
          <a:xfrm>
            <a:off x="7845425" y="277495"/>
            <a:ext cx="1204595" cy="30988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未完成</a:t>
            </a:r>
            <a:endParaRPr lang="zh-CN" alt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上週未處理完成部分</a:t>
            </a:r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3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Our Service</a:t>
            </a:r>
          </a:p>
        </p:txBody>
      </p:sp>
      <p:sp>
        <p:nvSpPr>
          <p:cNvPr id="181" name="Google Shape;181;p3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Link: </a:t>
            </a:r>
            <a:r>
              <a:rPr lang="zh-TW" u="sng">
                <a:solidFill>
                  <a:schemeClr val="hlink"/>
                </a:solidFill>
                <a:hlinkClick r:id="rId3"/>
              </a:rPr>
              <a:t>https://kwh.9u1.net/Our-Services.html</a:t>
            </a:r>
            <a:r>
              <a:rPr lang="zh-TW"/>
              <a:t> </a:t>
            </a: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lang="zh-TW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zh-TW"/>
              <a:t>排版問題(右圖)</a:t>
            </a: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zh-TW"/>
              <a:t>請更改為「左圖右字」並圖片為「正方形顯示」</a:t>
            </a: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zh-TW"/>
              <a:t>(如下圖)</a:t>
            </a:r>
          </a:p>
        </p:txBody>
      </p:sp>
      <p:pic>
        <p:nvPicPr>
          <p:cNvPr id="182" name="Google Shape;182;p31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6027325" y="33000"/>
            <a:ext cx="2388074" cy="5110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31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368663" y="3533863"/>
            <a:ext cx="3019425" cy="147637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260C0417-2554-4F03-97B6-08A7B9C923F8}"/>
              </a:ext>
            </a:extLst>
          </p:cNvPr>
          <p:cNvSpPr/>
          <p:nvPr/>
        </p:nvSpPr>
        <p:spPr>
          <a:xfrm>
            <a:off x="7845425" y="277495"/>
            <a:ext cx="1204595" cy="30988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未完成</a:t>
            </a:r>
            <a:endParaRPr lang="zh-CN" altLang="en-US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3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899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zh-TW" sz="2800" dirty="0">
                <a:solidFill>
                  <a:schemeClr val="dk1"/>
                </a:solidFill>
              </a:rPr>
              <a:t>英文版</a:t>
            </a:r>
            <a:endParaRPr sz="2800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zh-TW" altLang="en-US" sz="2800" dirty="0">
                <a:solidFill>
                  <a:schemeClr val="dk1"/>
                </a:solidFill>
              </a:rPr>
              <a:t>需要加上文字</a:t>
            </a:r>
            <a:r>
              <a:rPr lang="zh-TW" sz="2800" dirty="0">
                <a:solidFill>
                  <a:schemeClr val="dk1"/>
                </a:solidFill>
              </a:rPr>
              <a:t>”Only</a:t>
            </a:r>
            <a:r>
              <a:rPr lang="zh-TW" sz="2800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Chinese Version”</a:t>
            </a:r>
            <a:endParaRPr sz="2800" dirty="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zh-TW" u="sng" dirty="0">
                <a:solidFill>
                  <a:schemeClr val="hlink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  <a:hlinkClick r:id="rId3"/>
              </a:rPr>
              <a:t>https://kwh.9u1.net/Contributed-Articles.html</a:t>
            </a:r>
            <a:r>
              <a:rPr lang="zh-TW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  <a:endParaRPr dirty="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zh-TW" u="sng" dirty="0">
                <a:solidFill>
                  <a:schemeClr val="hlink"/>
                </a:solidFill>
                <a:hlinkClick r:id="rId4"/>
              </a:rPr>
              <a:t>https://kwh.9u1.net/Media-Reports.html</a:t>
            </a:r>
            <a:r>
              <a:rPr lang="zh-TW" dirty="0"/>
              <a:t> </a:t>
            </a:r>
            <a:r>
              <a:rPr lang="zh-TW" u="sng" dirty="0">
                <a:solidFill>
                  <a:schemeClr val="hlink"/>
                </a:solidFill>
                <a:hlinkClick r:id="rId5"/>
              </a:rPr>
              <a:t>https://kwh.9u1.net/Photo-Gallery.html</a:t>
            </a:r>
            <a:r>
              <a:rPr lang="zh-TW" dirty="0"/>
              <a:t> </a:t>
            </a:r>
            <a:r>
              <a:rPr lang="zh-TW" u="sng" dirty="0">
                <a:solidFill>
                  <a:schemeClr val="hlink"/>
                </a:solidFill>
                <a:hlinkClick r:id="rId6"/>
              </a:rPr>
              <a:t>https://kwh.9u1.net/Video-Gallery.html</a:t>
            </a:r>
            <a:r>
              <a:rPr lang="zh-TW" dirty="0"/>
              <a:t> </a:t>
            </a:r>
            <a:endParaRPr dirty="0"/>
          </a:p>
        </p:txBody>
      </p:sp>
      <p:pic>
        <p:nvPicPr>
          <p:cNvPr id="189" name="Google Shape;189;p32"/>
          <p:cNvPicPr preferRelativeResize="0"/>
          <p:nvPr/>
        </p:nvPicPr>
        <p:blipFill>
          <a:blip r:embed="rId7"/>
          <a:stretch>
            <a:fillRect/>
          </a:stretch>
        </p:blipFill>
        <p:spPr>
          <a:xfrm>
            <a:off x="5523525" y="1152469"/>
            <a:ext cx="3422451" cy="173192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41347D11-D9B8-4ADE-9BD3-C446C814CAF2}"/>
              </a:ext>
            </a:extLst>
          </p:cNvPr>
          <p:cNvSpPr/>
          <p:nvPr/>
        </p:nvSpPr>
        <p:spPr>
          <a:xfrm>
            <a:off x="7693025" y="125095"/>
            <a:ext cx="1204595" cy="30988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未完成</a:t>
            </a:r>
            <a:endParaRPr lang="zh-CN" altLang="en-US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3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u="sng" dirty="0">
                <a:solidFill>
                  <a:schemeClr val="hlink"/>
                </a:solidFill>
                <a:hlinkClick r:id="rId3"/>
              </a:rPr>
              <a:t>https://kwh.9u1.net/Visitors.html</a:t>
            </a:r>
            <a:r>
              <a:rPr lang="zh-TW" dirty="0"/>
              <a:t> </a:t>
            </a:r>
            <a:endParaRPr dirty="0"/>
          </a:p>
        </p:txBody>
      </p:sp>
      <p:sp>
        <p:nvSpPr>
          <p:cNvPr id="195" name="Google Shape;195;p3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6732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dirty="0"/>
              <a:t>把Google Map移除</a:t>
            </a: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zh-TW" dirty="0"/>
              <a:t>並把地圖更換至Google Map位置</a:t>
            </a: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lang="zh-TW"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zh-TW" dirty="0"/>
              <a:t>請根據語言更換地圖</a:t>
            </a: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zh-TW" dirty="0"/>
              <a:t>Google Drive:</a:t>
            </a: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zh-TW" u="sng" dirty="0">
                <a:solidFill>
                  <a:schemeClr val="hlink"/>
                </a:solidFill>
                <a:hlinkClick r:id="rId4"/>
              </a:rPr>
              <a:t>https://drive.google.com/drive/folders/1BZp52dBncovH5fBwefawCwBFcMJiiB8i?usp=drive_link</a:t>
            </a:r>
            <a:endParaRPr lang="zh-TW" u="sng" dirty="0">
              <a:solidFill>
                <a:schemeClr val="hlink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lang="zh-TW" u="sng" dirty="0">
              <a:solidFill>
                <a:schemeClr val="hlink"/>
              </a:solidFill>
            </a:endParaRPr>
          </a:p>
        </p:txBody>
      </p:sp>
      <p:pic>
        <p:nvPicPr>
          <p:cNvPr id="196" name="Google Shape;196;p33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4204400" y="1170125"/>
            <a:ext cx="4787201" cy="289377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42FB566A-C8D1-4DF9-9FA2-B5D7B932A7FB}"/>
              </a:ext>
            </a:extLst>
          </p:cNvPr>
          <p:cNvSpPr/>
          <p:nvPr/>
        </p:nvSpPr>
        <p:spPr>
          <a:xfrm>
            <a:off x="7693025" y="125095"/>
            <a:ext cx="1204595" cy="30988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未完成</a:t>
            </a:r>
            <a:endParaRPr lang="zh-CN" altLang="en-US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3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u="sng" dirty="0">
                <a:solidFill>
                  <a:schemeClr val="hlink"/>
                </a:solidFill>
                <a:hlinkClick r:id="rId3"/>
              </a:rPr>
              <a:t>https://kwh.9u1.net/history.html</a:t>
            </a:r>
            <a:r>
              <a:rPr lang="zh-TW" dirty="0"/>
              <a:t> </a:t>
            </a:r>
          </a:p>
        </p:txBody>
      </p:sp>
      <p:sp>
        <p:nvSpPr>
          <p:cNvPr id="202" name="Google Shape;202;p3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dirty="0"/>
              <a:t>“In 2016”更改為”Main Works Package 1 of the KWH Redevelopment Project”</a:t>
            </a: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zh-TW" dirty="0"/>
              <a:t>“In 2022”更改為”Completion of KWH Redevelopment Project Phase 1 Building”</a:t>
            </a:r>
          </a:p>
        </p:txBody>
      </p:sp>
      <p:pic>
        <p:nvPicPr>
          <p:cNvPr id="203" name="Google Shape;203;p34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311700" y="2378150"/>
            <a:ext cx="4419600" cy="1733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34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4497525" y="2382900"/>
            <a:ext cx="4572000" cy="172402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CC7C87B4-040D-4112-B057-F0A60DCFF6C2}"/>
              </a:ext>
            </a:extLst>
          </p:cNvPr>
          <p:cNvSpPr/>
          <p:nvPr/>
        </p:nvSpPr>
        <p:spPr>
          <a:xfrm>
            <a:off x="7845425" y="277495"/>
            <a:ext cx="1204595" cy="309880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已</a:t>
            </a:r>
            <a:r>
              <a:rPr lang="zh-TW" altLang="en-US"/>
              <a:t>修改</a:t>
            </a:r>
            <a:endParaRPr lang="zh-CN" alt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3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u="sng">
                <a:solidFill>
                  <a:schemeClr val="hlink"/>
                </a:solidFill>
                <a:hlinkClick r:id="rId3"/>
              </a:rPr>
              <a:t>https://kwh.9u1.net/history.html</a:t>
            </a:r>
            <a:r>
              <a:rPr lang="zh-TW"/>
              <a:t> </a:t>
            </a:r>
          </a:p>
        </p:txBody>
      </p:sp>
      <p:sp>
        <p:nvSpPr>
          <p:cNvPr id="210" name="Google Shape;210;p3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3355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刪除多餘的2023</a:t>
            </a: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zh-TW"/>
              <a:t>In April-July2023 更改為</a:t>
            </a:r>
            <a:r>
              <a:rPr lang="zh-TW" sz="1100">
                <a:solidFill>
                  <a:srgbClr val="0000FF"/>
                </a:solidFill>
              </a:rPr>
              <a:t>All services were relocated into the Phase 1 Building in phases during April to July 2023</a:t>
            </a:r>
            <a:endParaRPr sz="1100">
              <a:solidFill>
                <a:srgbClr val="0000FF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zh-TW"/>
              <a:t>In 31 July 2023 更改為</a:t>
            </a:r>
            <a:r>
              <a:rPr lang="zh-TW" sz="1100">
                <a:solidFill>
                  <a:srgbClr val="0000FF"/>
                </a:solidFill>
              </a:rPr>
              <a:t>The East Wing, North Wing, TWGHs Yu Chun Keung Memorial Centre and Staff Barracks were handed over to the main contractor in late July 2023</a:t>
            </a:r>
          </a:p>
        </p:txBody>
      </p:sp>
      <p:pic>
        <p:nvPicPr>
          <p:cNvPr id="211" name="Google Shape;211;p35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407775" y="2718050"/>
            <a:ext cx="6219301" cy="2041854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grpSp>
        <p:nvGrpSpPr>
          <p:cNvPr id="212" name="Google Shape;212;p35"/>
          <p:cNvGrpSpPr/>
          <p:nvPr/>
        </p:nvGrpSpPr>
        <p:grpSpPr>
          <a:xfrm>
            <a:off x="560000" y="3303700"/>
            <a:ext cx="743400" cy="347400"/>
            <a:chOff x="560000" y="3303700"/>
            <a:chExt cx="743400" cy="347400"/>
          </a:xfrm>
        </p:grpSpPr>
        <p:cxnSp>
          <p:nvCxnSpPr>
            <p:cNvPr id="213" name="Google Shape;213;p35"/>
            <p:cNvCxnSpPr/>
            <p:nvPr/>
          </p:nvCxnSpPr>
          <p:spPr>
            <a:xfrm rot="10800000" flipH="1">
              <a:off x="560000" y="3337300"/>
              <a:ext cx="743400" cy="280200"/>
            </a:xfrm>
            <a:prstGeom prst="straightConnector1">
              <a:avLst/>
            </a:prstGeom>
            <a:noFill/>
            <a:ln w="952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4" name="Google Shape;214;p35"/>
            <p:cNvCxnSpPr/>
            <p:nvPr/>
          </p:nvCxnSpPr>
          <p:spPr>
            <a:xfrm>
              <a:off x="569150" y="3303700"/>
              <a:ext cx="725100" cy="347400"/>
            </a:xfrm>
            <a:prstGeom prst="straightConnector1">
              <a:avLst/>
            </a:prstGeom>
            <a:noFill/>
            <a:ln w="952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15" name="Google Shape;215;p35"/>
          <p:cNvGrpSpPr/>
          <p:nvPr/>
        </p:nvGrpSpPr>
        <p:grpSpPr>
          <a:xfrm>
            <a:off x="560000" y="3809550"/>
            <a:ext cx="743400" cy="347400"/>
            <a:chOff x="560000" y="3303700"/>
            <a:chExt cx="743400" cy="347400"/>
          </a:xfrm>
        </p:grpSpPr>
        <p:cxnSp>
          <p:nvCxnSpPr>
            <p:cNvPr id="216" name="Google Shape;216;p35"/>
            <p:cNvCxnSpPr/>
            <p:nvPr/>
          </p:nvCxnSpPr>
          <p:spPr>
            <a:xfrm rot="10800000" flipH="1">
              <a:off x="560000" y="3337300"/>
              <a:ext cx="743400" cy="280200"/>
            </a:xfrm>
            <a:prstGeom prst="straightConnector1">
              <a:avLst/>
            </a:prstGeom>
            <a:noFill/>
            <a:ln w="952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" name="Google Shape;217;p35"/>
            <p:cNvCxnSpPr/>
            <p:nvPr/>
          </p:nvCxnSpPr>
          <p:spPr>
            <a:xfrm>
              <a:off x="569150" y="3303700"/>
              <a:ext cx="725100" cy="347400"/>
            </a:xfrm>
            <a:prstGeom prst="straightConnector1">
              <a:avLst/>
            </a:prstGeom>
            <a:noFill/>
            <a:ln w="952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18" name="Google Shape;218;p35"/>
          <p:cNvGrpSpPr/>
          <p:nvPr/>
        </p:nvGrpSpPr>
        <p:grpSpPr>
          <a:xfrm>
            <a:off x="560000" y="4315400"/>
            <a:ext cx="743400" cy="347400"/>
            <a:chOff x="560000" y="3303700"/>
            <a:chExt cx="743400" cy="347400"/>
          </a:xfrm>
        </p:grpSpPr>
        <p:cxnSp>
          <p:nvCxnSpPr>
            <p:cNvPr id="219" name="Google Shape;219;p35"/>
            <p:cNvCxnSpPr/>
            <p:nvPr/>
          </p:nvCxnSpPr>
          <p:spPr>
            <a:xfrm rot="10800000" flipH="1">
              <a:off x="560000" y="3337300"/>
              <a:ext cx="743400" cy="280200"/>
            </a:xfrm>
            <a:prstGeom prst="straightConnector1">
              <a:avLst/>
            </a:prstGeom>
            <a:noFill/>
            <a:ln w="952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0" name="Google Shape;220;p35"/>
            <p:cNvCxnSpPr/>
            <p:nvPr/>
          </p:nvCxnSpPr>
          <p:spPr>
            <a:xfrm>
              <a:off x="569150" y="3303700"/>
              <a:ext cx="725100" cy="347400"/>
            </a:xfrm>
            <a:prstGeom prst="straightConnector1">
              <a:avLst/>
            </a:prstGeom>
            <a:noFill/>
            <a:ln w="952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" name="矩形 14">
            <a:extLst>
              <a:ext uri="{FF2B5EF4-FFF2-40B4-BE49-F238E27FC236}">
                <a16:creationId xmlns:a16="http://schemas.microsoft.com/office/drawing/2014/main" id="{556651CB-D097-44D7-AE2B-26D38385DD80}"/>
              </a:ext>
            </a:extLst>
          </p:cNvPr>
          <p:cNvSpPr/>
          <p:nvPr/>
        </p:nvSpPr>
        <p:spPr>
          <a:xfrm>
            <a:off x="7693025" y="125095"/>
            <a:ext cx="1204595" cy="30988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未完成</a:t>
            </a:r>
            <a:endParaRPr lang="zh-CN" altLang="en-US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3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u="sng" dirty="0">
                <a:solidFill>
                  <a:schemeClr val="hlink"/>
                </a:solidFill>
                <a:hlinkClick r:id="rId3"/>
              </a:rPr>
              <a:t>https://kwh.9u1.net/history.html</a:t>
            </a:r>
            <a:r>
              <a:rPr lang="zh-TW" dirty="0"/>
              <a:t> </a:t>
            </a:r>
            <a:endParaRPr dirty="0"/>
          </a:p>
        </p:txBody>
      </p:sp>
      <p:sp>
        <p:nvSpPr>
          <p:cNvPr id="226" name="Google Shape;226;p3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zh-TW" dirty="0"/>
              <a:t>簡體中文版</a:t>
            </a:r>
            <a:r>
              <a:rPr lang="zh-TW" altLang="en-US" dirty="0"/>
              <a:t>出現英文標題</a:t>
            </a:r>
            <a:r>
              <a:rPr lang="en-US" altLang="zh-TW" dirty="0"/>
              <a:t>, </a:t>
            </a:r>
            <a:r>
              <a:rPr lang="zh-TW" altLang="en-US" dirty="0"/>
              <a:t>要修改</a:t>
            </a:r>
            <a:r>
              <a:rPr lang="zh-TW" dirty="0"/>
              <a:t>:</a:t>
            </a:r>
            <a:endParaRPr dirty="0"/>
          </a:p>
        </p:txBody>
      </p:sp>
      <p:pic>
        <p:nvPicPr>
          <p:cNvPr id="227" name="Google Shape;227;p36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399888" y="1602463"/>
            <a:ext cx="5991225" cy="345757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5C25F351-DFB2-40C2-846A-C5C5E291566A}"/>
              </a:ext>
            </a:extLst>
          </p:cNvPr>
          <p:cNvSpPr/>
          <p:nvPr/>
        </p:nvSpPr>
        <p:spPr>
          <a:xfrm>
            <a:off x="7845425" y="277495"/>
            <a:ext cx="1204595" cy="309880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已</a:t>
            </a:r>
            <a:r>
              <a:rPr lang="zh-TW" altLang="en-US"/>
              <a:t>修改</a:t>
            </a:r>
            <a:endParaRPr lang="zh-CN" altLang="en-US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37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2024-12-17</a:t>
            </a:r>
          </a:p>
        </p:txBody>
      </p:sp>
      <p:sp>
        <p:nvSpPr>
          <p:cNvPr id="233" name="Google Shape;233;p37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3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4611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u="sng" dirty="0">
                <a:solidFill>
                  <a:schemeClr val="hlink"/>
                </a:solidFill>
                <a:hlinkClick r:id="rId3"/>
              </a:rPr>
              <a:t>https://kwh.9u1.net/PhotoGalleryDetail.html?id=548&amp;pageName=photo%20gallery</a:t>
            </a:r>
            <a:r>
              <a:rPr lang="zh-TW" dirty="0"/>
              <a:t> </a:t>
            </a:r>
            <a:endParaRPr dirty="0"/>
          </a:p>
        </p:txBody>
      </p:sp>
      <p:sp>
        <p:nvSpPr>
          <p:cNvPr id="239" name="Google Shape;239;p38"/>
          <p:cNvSpPr txBox="1">
            <a:spLocks noGrp="1"/>
          </p:cNvSpPr>
          <p:nvPr>
            <p:ph type="body" idx="1"/>
          </p:nvPr>
        </p:nvSpPr>
        <p:spPr>
          <a:xfrm>
            <a:off x="311700" y="1728325"/>
            <a:ext cx="3654900" cy="284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zh-TW"/>
              <a:t>刪除第一張照片</a:t>
            </a:r>
          </a:p>
        </p:txBody>
      </p:sp>
      <p:pic>
        <p:nvPicPr>
          <p:cNvPr id="240" name="Google Shape;240;p38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4923299" y="170625"/>
            <a:ext cx="3959745" cy="497287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1" name="Google Shape;241;p38"/>
          <p:cNvGrpSpPr/>
          <p:nvPr/>
        </p:nvGrpSpPr>
        <p:grpSpPr>
          <a:xfrm>
            <a:off x="5161164" y="2571769"/>
            <a:ext cx="1761189" cy="1204227"/>
            <a:chOff x="560000" y="3303700"/>
            <a:chExt cx="743400" cy="347400"/>
          </a:xfrm>
        </p:grpSpPr>
        <p:cxnSp>
          <p:nvCxnSpPr>
            <p:cNvPr id="242" name="Google Shape;242;p38"/>
            <p:cNvCxnSpPr/>
            <p:nvPr/>
          </p:nvCxnSpPr>
          <p:spPr>
            <a:xfrm rot="10800000" flipH="1">
              <a:off x="560000" y="3337300"/>
              <a:ext cx="743400" cy="280200"/>
            </a:xfrm>
            <a:prstGeom prst="straightConnector1">
              <a:avLst/>
            </a:prstGeom>
            <a:noFill/>
            <a:ln w="952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3" name="Google Shape;243;p38"/>
            <p:cNvCxnSpPr/>
            <p:nvPr/>
          </p:nvCxnSpPr>
          <p:spPr>
            <a:xfrm>
              <a:off x="569150" y="3303700"/>
              <a:ext cx="725100" cy="347400"/>
            </a:xfrm>
            <a:prstGeom prst="straightConnector1">
              <a:avLst/>
            </a:prstGeom>
            <a:noFill/>
            <a:ln w="952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" name="矩形 8">
            <a:extLst>
              <a:ext uri="{FF2B5EF4-FFF2-40B4-BE49-F238E27FC236}">
                <a16:creationId xmlns:a16="http://schemas.microsoft.com/office/drawing/2014/main" id="{FD36D11E-997C-4F64-BABF-2AACA183ED92}"/>
              </a:ext>
            </a:extLst>
          </p:cNvPr>
          <p:cNvSpPr/>
          <p:nvPr/>
        </p:nvSpPr>
        <p:spPr>
          <a:xfrm>
            <a:off x="7845425" y="277495"/>
            <a:ext cx="1204595" cy="309880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已</a:t>
            </a:r>
            <a:r>
              <a:rPr lang="zh-TW" altLang="en-US"/>
              <a:t>修改</a:t>
            </a:r>
            <a:endParaRPr lang="zh-CN" altLang="en-US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3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u="sng" dirty="0">
                <a:solidFill>
                  <a:schemeClr val="hlink"/>
                </a:solidFill>
                <a:hlinkClick r:id="rId3"/>
              </a:rPr>
              <a:t>https://kwh.9u1.net/Photo-Gallery.html</a:t>
            </a:r>
            <a:r>
              <a:rPr lang="zh-TW" dirty="0"/>
              <a:t> </a:t>
            </a:r>
          </a:p>
        </p:txBody>
      </p:sp>
      <p:sp>
        <p:nvSpPr>
          <p:cNvPr id="249" name="Google Shape;249;p3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580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圖片更換</a:t>
            </a: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zh-TW"/>
              <a:t>Google Drive: </a:t>
            </a:r>
            <a:r>
              <a:rPr lang="zh-TW" u="sng">
                <a:solidFill>
                  <a:schemeClr val="hlink"/>
                </a:solidFill>
                <a:hlinkClick r:id="rId4"/>
              </a:rPr>
              <a:t>https://drive.google.com/file/d/1IYF5FbwOBaU_V_RJBKT2FuqlmYel2LBg/view?usp=drive_link</a:t>
            </a:r>
            <a:r>
              <a:rPr lang="zh-TW"/>
              <a:t> </a:t>
            </a:r>
          </a:p>
        </p:txBody>
      </p:sp>
      <p:pic>
        <p:nvPicPr>
          <p:cNvPr id="250" name="Google Shape;250;p39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6034571" y="174225"/>
            <a:ext cx="2661100" cy="3198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39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4826000" y="2722700"/>
            <a:ext cx="3517174" cy="23442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77FCEC03-7571-4020-B6D7-4984282CC181}"/>
              </a:ext>
            </a:extLst>
          </p:cNvPr>
          <p:cNvSpPr/>
          <p:nvPr/>
        </p:nvSpPr>
        <p:spPr>
          <a:xfrm>
            <a:off x="7845425" y="277495"/>
            <a:ext cx="1204595" cy="309880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已</a:t>
            </a:r>
            <a:r>
              <a:rPr lang="zh-TW" altLang="en-US"/>
              <a:t>修改</a:t>
            </a:r>
            <a:endParaRPr lang="zh-CN" altLang="en-US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4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u="sng">
                <a:solidFill>
                  <a:schemeClr val="hlink"/>
                </a:solidFill>
                <a:hlinkClick r:id="rId3"/>
              </a:rPr>
              <a:t>https://kwh.9u1.net/</a:t>
            </a:r>
            <a:r>
              <a:rPr lang="zh-TW"/>
              <a:t> </a:t>
            </a:r>
          </a:p>
        </p:txBody>
      </p:sp>
      <p:sp>
        <p:nvSpPr>
          <p:cNvPr id="257" name="Google Shape;257;p4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2820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dirty="0"/>
              <a:t>圖片更換</a:t>
            </a: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zh-TW" dirty="0"/>
              <a:t>Google Drive: </a:t>
            </a: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zh-TW" u="sng" dirty="0">
                <a:solidFill>
                  <a:schemeClr val="hlink"/>
                </a:solidFill>
                <a:hlinkClick r:id="rId4"/>
              </a:rPr>
              <a:t>https://drive.google.com/file/d/1xV8wpbyqO-dFbRm-9uL-EU8ewhFknzOm/view?usp=drive_link</a:t>
            </a: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dirty="0"/>
          </a:p>
        </p:txBody>
      </p:sp>
      <p:pic>
        <p:nvPicPr>
          <p:cNvPr id="258" name="Google Shape;258;p40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3581554" y="110375"/>
            <a:ext cx="5524999" cy="3189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40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3405925" y="2986075"/>
            <a:ext cx="2705951" cy="202945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10D16972-4B71-4756-9731-CBFDCDBB54D2}"/>
              </a:ext>
            </a:extLst>
          </p:cNvPr>
          <p:cNvSpPr/>
          <p:nvPr/>
        </p:nvSpPr>
        <p:spPr>
          <a:xfrm>
            <a:off x="7693025" y="125095"/>
            <a:ext cx="1204595" cy="30988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未完成</a:t>
            </a:r>
            <a:endParaRPr lang="zh-CN" alt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2" name="Google Shape;62;p14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0" y="213839"/>
            <a:ext cx="9144001" cy="471582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73143C2C-B320-46B3-8018-4FA897B1FD49}"/>
              </a:ext>
            </a:extLst>
          </p:cNvPr>
          <p:cNvSpPr/>
          <p:nvPr/>
        </p:nvSpPr>
        <p:spPr>
          <a:xfrm>
            <a:off x="7693025" y="125095"/>
            <a:ext cx="1204595" cy="309880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已</a:t>
            </a:r>
            <a:r>
              <a:rPr lang="zh-TW" altLang="en-US"/>
              <a:t>修改</a:t>
            </a:r>
            <a:endParaRPr lang="zh-CN" altLang="en-US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4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u="sng">
                <a:solidFill>
                  <a:schemeClr val="hlink"/>
                </a:solidFill>
                <a:hlinkClick r:id="rId3"/>
              </a:rPr>
              <a:t>https://kwh.9u1.net/</a:t>
            </a:r>
            <a:r>
              <a:rPr lang="zh-TW"/>
              <a:t> </a:t>
            </a:r>
          </a:p>
        </p:txBody>
      </p:sp>
      <p:sp>
        <p:nvSpPr>
          <p:cNvPr id="265" name="Google Shape;265;p4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2820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dirty="0"/>
              <a:t>圖片更換</a:t>
            </a: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zh-TW" dirty="0"/>
              <a:t>Google Drive: </a:t>
            </a: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zh-TW" u="sng" dirty="0">
                <a:solidFill>
                  <a:schemeClr val="hlink"/>
                </a:solidFill>
                <a:hlinkClick r:id="rId4"/>
              </a:rPr>
              <a:t>https://drive.google.com/file/d/1Nj7HTP5a2GPgvSTRLFEZS5xp_Q0riatm/view?usp=drive_link</a:t>
            </a:r>
            <a:r>
              <a:rPr lang="zh-TW" dirty="0"/>
              <a:t> </a:t>
            </a: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dirty="0"/>
          </a:p>
        </p:txBody>
      </p:sp>
      <p:pic>
        <p:nvPicPr>
          <p:cNvPr id="266" name="Google Shape;266;p41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3489550" y="8074"/>
            <a:ext cx="5654451" cy="3170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41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6312925" y="3276274"/>
            <a:ext cx="2213299" cy="1659974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7863003D-B500-40F7-9C90-A4A3F50CFEE8}"/>
              </a:ext>
            </a:extLst>
          </p:cNvPr>
          <p:cNvSpPr/>
          <p:nvPr/>
        </p:nvSpPr>
        <p:spPr>
          <a:xfrm>
            <a:off x="7693025" y="125095"/>
            <a:ext cx="1204595" cy="30988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未完成</a:t>
            </a:r>
            <a:endParaRPr lang="zh-CN" altLang="en-US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4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u="sng">
                <a:solidFill>
                  <a:schemeClr val="hlink"/>
                </a:solidFill>
                <a:hlinkClick r:id="rId3"/>
              </a:rPr>
              <a:t>https://kwh.9u1.net/</a:t>
            </a:r>
            <a:r>
              <a:rPr lang="zh-TW"/>
              <a:t> </a:t>
            </a:r>
          </a:p>
        </p:txBody>
      </p:sp>
      <p:sp>
        <p:nvSpPr>
          <p:cNvPr id="273" name="Google Shape;273;p4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2820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dirty="0"/>
              <a:t>圖片更換</a:t>
            </a: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zh-TW" dirty="0"/>
              <a:t>Google Drive: </a:t>
            </a: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zh-TW" u="sng" dirty="0">
                <a:solidFill>
                  <a:schemeClr val="hlink"/>
                </a:solidFill>
                <a:hlinkClick r:id="rId4"/>
              </a:rPr>
              <a:t>https://drive.google.com/file/d/1arb-ZKi4v30uEWG-VfnjkfyLedW-L-4o/view?usp=drive_link</a:t>
            </a:r>
            <a:r>
              <a:rPr lang="zh-TW" dirty="0"/>
              <a:t> </a:t>
            </a: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dirty="0"/>
          </a:p>
        </p:txBody>
      </p:sp>
      <p:pic>
        <p:nvPicPr>
          <p:cNvPr id="274" name="Google Shape;274;p42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3509600" y="162594"/>
            <a:ext cx="5242126" cy="30344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42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3693300" y="1152475"/>
            <a:ext cx="2583324" cy="387594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076FB044-4947-4142-85EC-789AF7F74F6F}"/>
              </a:ext>
            </a:extLst>
          </p:cNvPr>
          <p:cNvSpPr/>
          <p:nvPr/>
        </p:nvSpPr>
        <p:spPr>
          <a:xfrm>
            <a:off x="7693025" y="125095"/>
            <a:ext cx="1204595" cy="30988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未完成</a:t>
            </a:r>
            <a:endParaRPr lang="zh-CN" altLang="en-US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4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u="sng">
                <a:solidFill>
                  <a:schemeClr val="hlink"/>
                </a:solidFill>
                <a:hlinkClick r:id="rId3"/>
              </a:rPr>
              <a:t>https://kwh.9u1.net/?lang=en</a:t>
            </a:r>
            <a:r>
              <a:rPr lang="zh-TW"/>
              <a:t> </a:t>
            </a:r>
          </a:p>
        </p:txBody>
      </p:sp>
      <p:sp>
        <p:nvSpPr>
          <p:cNvPr id="281" name="Google Shape;281;p43"/>
          <p:cNvSpPr txBox="1">
            <a:spLocks noGrp="1"/>
          </p:cNvSpPr>
          <p:nvPr>
            <p:ph type="body" idx="1"/>
          </p:nvPr>
        </p:nvSpPr>
        <p:spPr>
          <a:xfrm>
            <a:off x="311700" y="11585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zh-TW"/>
              <a:t>News &amp; Event 英文版顯示了簡體中文</a:t>
            </a:r>
          </a:p>
        </p:txBody>
      </p:sp>
      <p:pic>
        <p:nvPicPr>
          <p:cNvPr id="282" name="Google Shape;282;p43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374925" y="1507100"/>
            <a:ext cx="6242701" cy="353280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F03907F3-9909-4BF2-B3C5-AAD7E9CC75DD}"/>
              </a:ext>
            </a:extLst>
          </p:cNvPr>
          <p:cNvSpPr/>
          <p:nvPr/>
        </p:nvSpPr>
        <p:spPr>
          <a:xfrm>
            <a:off x="7845425" y="277495"/>
            <a:ext cx="1204595" cy="309880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已</a:t>
            </a:r>
            <a:r>
              <a:rPr lang="zh-TW" altLang="en-US"/>
              <a:t>修改</a:t>
            </a:r>
            <a:endParaRPr lang="zh-CN" altLang="en-US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4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u="sng" dirty="0">
                <a:solidFill>
                  <a:schemeClr val="hlink"/>
                </a:solidFill>
                <a:hlinkClick r:id="rId3"/>
              </a:rPr>
              <a:t>https://kwh.9u1.net/Media-Reports.html</a:t>
            </a:r>
            <a:r>
              <a:rPr lang="zh-TW" dirty="0"/>
              <a:t> </a:t>
            </a:r>
            <a:endParaRPr dirty="0"/>
          </a:p>
        </p:txBody>
      </p:sp>
      <p:sp>
        <p:nvSpPr>
          <p:cNvPr id="288" name="Google Shape;288;p4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dirty="0"/>
              <a:t>新增內容</a:t>
            </a: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zh-TW" dirty="0"/>
              <a:t>Google Drive: </a:t>
            </a:r>
            <a:r>
              <a:rPr lang="zh-TW" u="sng" dirty="0">
                <a:solidFill>
                  <a:schemeClr val="hlink"/>
                </a:solidFill>
                <a:hlinkClick r:id="rId4"/>
              </a:rPr>
              <a:t>https://docs.google.com/document/d/1OkQykKFkTIkP2gwQ7Ir29hSqqfsp4sMn/edit?usp=drive_link&amp;ouid=111471142683719346953&amp;rtpof=true&amp;sd=true</a:t>
            </a:r>
            <a:r>
              <a:rPr lang="zh-TW" dirty="0"/>
              <a:t> </a:t>
            </a: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zh-TW" dirty="0"/>
              <a:t>圖片:</a:t>
            </a: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zh-TW" u="sng" dirty="0">
                <a:solidFill>
                  <a:schemeClr val="hlink"/>
                </a:solidFill>
                <a:hlinkClick r:id="rId5"/>
              </a:rPr>
              <a:t>https://drive.google.com/drive/folders/1-NHlfeA5SsWyj6jGxiBkDe_Mh5GwJjOw?usp=drive_link</a:t>
            </a:r>
            <a:r>
              <a:rPr lang="zh-TW" dirty="0"/>
              <a:t> </a:t>
            </a:r>
            <a:endParaRPr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B0B89741-4500-499B-A2D5-F86A0DE50395}"/>
              </a:ext>
            </a:extLst>
          </p:cNvPr>
          <p:cNvSpPr/>
          <p:nvPr/>
        </p:nvSpPr>
        <p:spPr>
          <a:xfrm>
            <a:off x="7693025" y="125095"/>
            <a:ext cx="1204595" cy="30988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未完成</a:t>
            </a:r>
            <a:endParaRPr lang="zh-CN" altLang="en-US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4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000"/>
              <a:buFont typeface="Arial" panose="020B0604020202020204"/>
              <a:buNone/>
            </a:pPr>
            <a:r>
              <a:rPr lang="zh-TW" u="sng" dirty="0">
                <a:solidFill>
                  <a:schemeClr val="accent5"/>
                </a:solidFill>
                <a:hlinkClick r:id="rId3"/>
              </a:rPr>
              <a:t>https://kwh.9u1.net/history.html</a:t>
            </a:r>
            <a:r>
              <a:rPr lang="zh-TW" dirty="0"/>
              <a:t>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zh-TW" dirty="0"/>
          </a:p>
        </p:txBody>
      </p:sp>
      <p:sp>
        <p:nvSpPr>
          <p:cNvPr id="294" name="Google Shape;294;p4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endParaRPr sz="1400" b="1" u="sng" dirty="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zh-TW" sz="1200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“TWGHs Yu Chun Keung Memorial Building” change to “TWGHs Yu Chun Keung Memorial Medical Centre”</a:t>
            </a:r>
            <a:endParaRPr sz="1200" dirty="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endParaRPr b="1" u="sng" dirty="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sz="1400" b="1" u="sng" dirty="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295" name="Google Shape;295;p45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360650" y="1870975"/>
            <a:ext cx="6296025" cy="20478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96" name="Google Shape;296;p45"/>
          <p:cNvCxnSpPr/>
          <p:nvPr/>
        </p:nvCxnSpPr>
        <p:spPr>
          <a:xfrm>
            <a:off x="2546700" y="2571750"/>
            <a:ext cx="1145700" cy="1230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" name="矩形 6">
            <a:extLst>
              <a:ext uri="{FF2B5EF4-FFF2-40B4-BE49-F238E27FC236}">
                <a16:creationId xmlns:a16="http://schemas.microsoft.com/office/drawing/2014/main" id="{4ACBB006-07A1-49BA-BF0D-673DF9B66220}"/>
              </a:ext>
            </a:extLst>
          </p:cNvPr>
          <p:cNvSpPr/>
          <p:nvPr/>
        </p:nvSpPr>
        <p:spPr>
          <a:xfrm>
            <a:off x="7845425" y="277495"/>
            <a:ext cx="1204595" cy="309880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已</a:t>
            </a:r>
            <a:r>
              <a:rPr lang="zh-TW" altLang="en-US"/>
              <a:t>修改</a:t>
            </a:r>
            <a:endParaRPr lang="zh-CN" altLang="en-US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4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u="sng" dirty="0">
                <a:solidFill>
                  <a:schemeClr val="hlink"/>
                </a:solidFill>
                <a:hlinkClick r:id="rId3"/>
              </a:rPr>
              <a:t>https://kwh.9u1.net/Visitors.html</a:t>
            </a:r>
            <a:r>
              <a:rPr lang="zh-TW" dirty="0"/>
              <a:t> </a:t>
            </a:r>
          </a:p>
        </p:txBody>
      </p:sp>
      <p:sp>
        <p:nvSpPr>
          <p:cNvPr id="302" name="Google Shape;302;p4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6052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dirty="0"/>
              <a:t>更新內容</a:t>
            </a:r>
            <a:endParaRPr lang="en-US" altLang="zh-TW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dirty="0"/>
              <a:t>需要中文版顯示中文內容</a:t>
            </a:r>
            <a:endParaRPr lang="en-US" altLang="zh-TW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dirty="0"/>
              <a:t>英文版顯示英文內容</a:t>
            </a: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zh-TW" dirty="0"/>
              <a:t>Google Drive:</a:t>
            </a: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zh-TW" u="sng" dirty="0">
                <a:solidFill>
                  <a:schemeClr val="hlink"/>
                </a:solidFill>
                <a:hlinkClick r:id="rId4"/>
              </a:rPr>
              <a:t>https://docs.google.com/document/d/1rCBM6E7XtP_PPcsGV9m8tbMFXNWXjTQG/edit?usp=drive_link&amp;ouid=111471142683719346953&amp;rtpof=true&amp;sd=true</a:t>
            </a:r>
            <a:r>
              <a:rPr lang="zh-TW" dirty="0"/>
              <a:t> </a:t>
            </a:r>
            <a:endParaRPr dirty="0"/>
          </a:p>
        </p:txBody>
      </p:sp>
      <p:pic>
        <p:nvPicPr>
          <p:cNvPr id="303" name="Google Shape;303;p46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5941279" y="0"/>
            <a:ext cx="301444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99FFF4F2-0453-4839-BDEA-BE3DFF18FBEC}"/>
              </a:ext>
            </a:extLst>
          </p:cNvPr>
          <p:cNvSpPr/>
          <p:nvPr/>
        </p:nvSpPr>
        <p:spPr>
          <a:xfrm>
            <a:off x="7845425" y="277495"/>
            <a:ext cx="1204595" cy="309880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已</a:t>
            </a:r>
            <a:r>
              <a:rPr lang="zh-TW" altLang="en-US"/>
              <a:t>修改</a:t>
            </a:r>
            <a:endParaRPr lang="zh-CN" altLang="en-US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47"/>
          <p:cNvSpPr txBox="1">
            <a:spLocks noGrp="1"/>
          </p:cNvSpPr>
          <p:nvPr>
            <p:ph type="title"/>
          </p:nvPr>
        </p:nvSpPr>
        <p:spPr>
          <a:xfrm>
            <a:off x="272850" y="188624"/>
            <a:ext cx="8520600" cy="122635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u="sng" dirty="0">
                <a:solidFill>
                  <a:schemeClr val="hlink"/>
                </a:solidFill>
              </a:rPr>
              <a:t>Orthopaedics &amp; Traumatology</a:t>
            </a:r>
            <a:endParaRPr sz="23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100" dirty="0">
                <a:hlinkClick r:id="rId3"/>
              </a:rPr>
              <a:t>https://kwh.9u1.net/Services/Orthopaedics-And-Traumatology.html</a:t>
            </a:r>
            <a:br>
              <a:rPr lang="en-US" altLang="zh-TW" sz="1100" dirty="0"/>
            </a:br>
            <a:br>
              <a:rPr lang="en-US" altLang="zh-TW" sz="1100" dirty="0"/>
            </a:br>
            <a:r>
              <a:rPr lang="en-US" altLang="zh-TW" sz="1100" dirty="0">
                <a:hlinkClick r:id="rId4"/>
              </a:rPr>
              <a:t>https://docs.google.com/presentation/d/1odKtd0YtUGW6ENRgx2GAGoJ-xo_FsqzO/edit#slide=id.p1</a:t>
            </a:r>
            <a:r>
              <a:rPr lang="en-US" altLang="zh-TW" sz="1100" dirty="0"/>
              <a:t> </a:t>
            </a:r>
            <a:br>
              <a:rPr lang="en-US" altLang="zh-TW" sz="1100" dirty="0"/>
            </a:br>
            <a:r>
              <a:rPr lang="zh-TW" altLang="en-US" sz="1100" dirty="0"/>
              <a:t>改為上字圖集形式</a:t>
            </a:r>
            <a:br>
              <a:rPr lang="en-US" altLang="zh-TW" sz="1100" dirty="0"/>
            </a:br>
            <a:endParaRPr sz="1100" dirty="0"/>
          </a:p>
        </p:txBody>
      </p:sp>
      <p:pic>
        <p:nvPicPr>
          <p:cNvPr id="310" name="Google Shape;310;p47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272850" y="1968964"/>
            <a:ext cx="7048160" cy="302064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" name="直接箭头连接符 3"/>
          <p:cNvCxnSpPr>
            <a:cxnSpLocks/>
          </p:cNvCxnSpPr>
          <p:nvPr/>
        </p:nvCxnSpPr>
        <p:spPr>
          <a:xfrm flipH="1">
            <a:off x="6346190" y="527050"/>
            <a:ext cx="1083310" cy="49276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6" name="矩形 5">
            <a:extLst>
              <a:ext uri="{FF2B5EF4-FFF2-40B4-BE49-F238E27FC236}">
                <a16:creationId xmlns:a16="http://schemas.microsoft.com/office/drawing/2014/main" id="{B9A587C3-6F93-48A4-9FDE-A0C74EE485A1}"/>
              </a:ext>
            </a:extLst>
          </p:cNvPr>
          <p:cNvSpPr/>
          <p:nvPr/>
        </p:nvSpPr>
        <p:spPr>
          <a:xfrm>
            <a:off x="7693025" y="125095"/>
            <a:ext cx="1204595" cy="30988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未完成</a:t>
            </a:r>
            <a:endParaRPr lang="zh-CN" altLang="en-US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4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20000"/>
              </a:lnSpc>
              <a:spcBef>
                <a:spcPts val="3700"/>
              </a:spcBef>
              <a:spcAft>
                <a:spcPts val="0"/>
              </a:spcAft>
              <a:buNone/>
            </a:pPr>
            <a:r>
              <a:rPr lang="zh-TW" u="sng">
                <a:solidFill>
                  <a:schemeClr val="hlink"/>
                </a:solidFill>
              </a:rPr>
              <a:t>Paediatrics and Adolescent Medicine</a:t>
            </a:r>
            <a:endParaRPr sz="11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100"/>
              <a:t>https://kwh.9u1.net/Services/Paediatrics-And-Adolescent-Medicine.html</a:t>
            </a:r>
            <a:endParaRPr sz="1100"/>
          </a:p>
        </p:txBody>
      </p:sp>
      <p:sp>
        <p:nvSpPr>
          <p:cNvPr id="316" name="Google Shape;316;p48"/>
          <p:cNvSpPr txBox="1">
            <a:spLocks noGrp="1"/>
          </p:cNvSpPr>
          <p:nvPr>
            <p:ph type="body" idx="1"/>
          </p:nvPr>
        </p:nvSpPr>
        <p:spPr>
          <a:xfrm>
            <a:off x="311700" y="2027900"/>
            <a:ext cx="4808400" cy="171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zh-TW"/>
              <a:t>Additional comment from users (Added green star)</a:t>
            </a:r>
          </a:p>
        </p:txBody>
      </p:sp>
      <p:pic>
        <p:nvPicPr>
          <p:cNvPr id="317" name="Google Shape;317;p48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5325075" y="1507300"/>
            <a:ext cx="2731850" cy="298355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47AC9FC6-2045-4E90-BDBA-91CFF89C5723}"/>
              </a:ext>
            </a:extLst>
          </p:cNvPr>
          <p:cNvSpPr/>
          <p:nvPr/>
        </p:nvSpPr>
        <p:spPr>
          <a:xfrm>
            <a:off x="7693025" y="125095"/>
            <a:ext cx="1204595" cy="30988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未完成</a:t>
            </a:r>
            <a:endParaRPr lang="zh-CN" altLang="en-US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49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2024-12-18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5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u="sng" dirty="0">
                <a:solidFill>
                  <a:schemeClr val="hlink"/>
                </a:solidFill>
                <a:hlinkClick r:id="rId3"/>
              </a:rPr>
              <a:t>https://kwh.9u1.net/Emergency.html</a:t>
            </a:r>
            <a:r>
              <a:rPr lang="zh-TW" dirty="0"/>
              <a:t> </a:t>
            </a:r>
          </a:p>
        </p:txBody>
      </p:sp>
      <p:sp>
        <p:nvSpPr>
          <p:cNvPr id="328" name="Google Shape;328;p5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372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zh-TW" dirty="0"/>
              <a:t>請根據語言更換地圖</a:t>
            </a: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zh-TW" dirty="0"/>
              <a:t>Google Drive:</a:t>
            </a: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zh-TW" u="sng" dirty="0">
                <a:solidFill>
                  <a:schemeClr val="accent5"/>
                </a:solidFill>
                <a:hlinkClick r:id="rId4"/>
              </a:rPr>
              <a:t>https://drive.google.com/drive/folders/1BZp52dBncovH5fBwefawCwBFcMJiiB8i?usp=drive_link</a:t>
            </a:r>
            <a:endParaRPr lang="zh-TW" u="sng" dirty="0">
              <a:solidFill>
                <a:schemeClr val="accent5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endParaRPr lang="zh-TW" u="sng" dirty="0">
              <a:solidFill>
                <a:schemeClr val="accent5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lang="zh-TW" u="sng" dirty="0">
              <a:solidFill>
                <a:schemeClr val="accent5"/>
              </a:solidFill>
            </a:endParaRPr>
          </a:p>
        </p:txBody>
      </p:sp>
      <p:pic>
        <p:nvPicPr>
          <p:cNvPr id="329" name="Google Shape;329;p50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4471590" y="937925"/>
            <a:ext cx="4560324" cy="4205574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29EDA7E5-B686-41AA-A455-826C6E9C504F}"/>
              </a:ext>
            </a:extLst>
          </p:cNvPr>
          <p:cNvSpPr/>
          <p:nvPr/>
        </p:nvSpPr>
        <p:spPr>
          <a:xfrm>
            <a:off x="7693025" y="125095"/>
            <a:ext cx="1204595" cy="30988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未完成</a:t>
            </a:r>
            <a:endParaRPr lang="zh-CN" alt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Google Shape;67;p15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152400" y="505850"/>
            <a:ext cx="8839196" cy="42571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矩形 2"/>
          <p:cNvSpPr/>
          <p:nvPr/>
        </p:nvSpPr>
        <p:spPr>
          <a:xfrm>
            <a:off x="7693025" y="125095"/>
            <a:ext cx="1204595" cy="30988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未完成</a:t>
            </a:r>
            <a:endParaRPr lang="zh-CN" altLang="en-US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5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u="sng">
                <a:solidFill>
                  <a:schemeClr val="hlink"/>
                </a:solidFill>
                <a:hlinkClick r:id="rId3"/>
              </a:rPr>
              <a:t>https://kwh.9u1.net/Visitors.html</a:t>
            </a:r>
            <a:r>
              <a:rPr lang="zh-TW"/>
              <a:t> </a:t>
            </a:r>
          </a:p>
        </p:txBody>
      </p:sp>
      <p:sp>
        <p:nvSpPr>
          <p:cNvPr id="335" name="Google Shape;335;p5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1374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chemeClr val="dk1"/>
                </a:solidFill>
              </a:rPr>
              <a:t>新增「</a:t>
            </a:r>
            <a:r>
              <a:rPr lang="zh-TW" sz="1650">
                <a:solidFill>
                  <a:schemeClr val="dk1"/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  <a:sym typeface="Microsoft JhengHei" panose="020B0604030504040204" charset="-120"/>
              </a:rPr>
              <a:t>Facilities</a:t>
            </a:r>
            <a:r>
              <a:rPr lang="zh-TW" sz="1650" b="1">
                <a:solidFill>
                  <a:schemeClr val="dk1"/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  <a:sym typeface="Microsoft JhengHei" panose="020B0604030504040204" charset="-120"/>
              </a:rPr>
              <a:t>設施</a:t>
            </a:r>
            <a:r>
              <a:rPr lang="zh-TW" sz="1650">
                <a:solidFill>
                  <a:schemeClr val="dk1"/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  <a:sym typeface="Microsoft JhengHei" panose="020B0604030504040204" charset="-120"/>
              </a:rPr>
              <a:t>」(设施)</a:t>
            </a:r>
            <a:endParaRPr sz="1650">
              <a:solidFill>
                <a:schemeClr val="dk1"/>
              </a:solidFill>
              <a:latin typeface="Microsoft JhengHei" panose="020B0604030504040204" charset="-120"/>
              <a:ea typeface="Microsoft JhengHei" panose="020B0604030504040204" charset="-120"/>
              <a:cs typeface="Microsoft JhengHei" panose="020B0604030504040204" charset="-120"/>
              <a:sym typeface="Microsoft JhengHei" panose="020B0604030504040204" charset="-120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zh-TW" sz="1650">
                <a:solidFill>
                  <a:schemeClr val="dk1"/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  <a:sym typeface="Microsoft JhengHei" panose="020B0604030504040204" charset="-120"/>
              </a:rPr>
              <a:t>內容抄錄自</a:t>
            </a:r>
            <a:endParaRPr sz="1650">
              <a:solidFill>
                <a:schemeClr val="dk1"/>
              </a:solidFill>
              <a:latin typeface="Microsoft JhengHei" panose="020B0604030504040204" charset="-120"/>
              <a:ea typeface="Microsoft JhengHei" panose="020B0604030504040204" charset="-120"/>
              <a:cs typeface="Microsoft JhengHei" panose="020B0604030504040204" charset="-120"/>
              <a:sym typeface="Microsoft JhengHei" panose="020B0604030504040204" charset="-120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zh-TW" sz="1200" u="sng">
                <a:solidFill>
                  <a:schemeClr val="hlink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  <a:hlinkClick r:id="rId4"/>
              </a:rPr>
              <a:t>https://www3.ha.org.hk/kwh/main/tc/coffee-shop.asp</a:t>
            </a:r>
            <a:endParaRPr lang="zh-TW" sz="1200" u="sng">
              <a:solidFill>
                <a:schemeClr val="hlink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zh-TW" sz="1100" u="sng">
                <a:solidFill>
                  <a:schemeClr val="hlink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  <a:hlinkClick r:id="rId5"/>
              </a:rPr>
              <a:t>https://www3.ha.org.hk/kwh/main/tc/catering-shop.asp</a:t>
            </a:r>
            <a:endParaRPr sz="1650">
              <a:solidFill>
                <a:schemeClr val="dk1"/>
              </a:solidFill>
              <a:latin typeface="Microsoft JhengHei" panose="020B0604030504040204" charset="-120"/>
              <a:ea typeface="Microsoft JhengHei" panose="020B0604030504040204" charset="-120"/>
              <a:cs typeface="Microsoft JhengHei" panose="020B0604030504040204" charset="-120"/>
              <a:sym typeface="Microsoft JhengHei" panose="020B0604030504040204" charset="-120"/>
            </a:endParaRPr>
          </a:p>
        </p:txBody>
      </p:sp>
      <p:pic>
        <p:nvPicPr>
          <p:cNvPr id="336" name="Google Shape;336;p51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6137845" y="66925"/>
            <a:ext cx="2729361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51"/>
          <p:cNvPicPr preferRelativeResize="0"/>
          <p:nvPr/>
        </p:nvPicPr>
        <p:blipFill>
          <a:blip r:embed="rId7"/>
          <a:stretch>
            <a:fillRect/>
          </a:stretch>
        </p:blipFill>
        <p:spPr>
          <a:xfrm>
            <a:off x="3529476" y="2512515"/>
            <a:ext cx="2874900" cy="263098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822F543B-9418-4D12-8332-52BCE79793DC}"/>
              </a:ext>
            </a:extLst>
          </p:cNvPr>
          <p:cNvSpPr/>
          <p:nvPr/>
        </p:nvSpPr>
        <p:spPr>
          <a:xfrm>
            <a:off x="7693025" y="125095"/>
            <a:ext cx="1204595" cy="30988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未完成</a:t>
            </a:r>
            <a:endParaRPr lang="zh-CN" altLang="en-US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5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u="sng" dirty="0">
                <a:solidFill>
                  <a:schemeClr val="hlink"/>
                </a:solidFill>
                <a:hlinkClick r:id="rId3"/>
              </a:rPr>
              <a:t>https://kwh.9u1.net/overview.html</a:t>
            </a:r>
            <a:r>
              <a:rPr lang="zh-TW" dirty="0"/>
              <a:t> </a:t>
            </a:r>
          </a:p>
        </p:txBody>
      </p:sp>
      <p:sp>
        <p:nvSpPr>
          <p:cNvPr id="343" name="Google Shape;343;p5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zh-TW"/>
              <a:t>刪除第一張圖片</a:t>
            </a:r>
          </a:p>
        </p:txBody>
      </p:sp>
      <p:pic>
        <p:nvPicPr>
          <p:cNvPr id="344" name="Google Shape;344;p52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2661525" y="1214588"/>
            <a:ext cx="6117849" cy="363407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45" name="Google Shape;345;p52"/>
          <p:cNvGrpSpPr/>
          <p:nvPr/>
        </p:nvGrpSpPr>
        <p:grpSpPr>
          <a:xfrm>
            <a:off x="2859295" y="3206684"/>
            <a:ext cx="1853742" cy="1327415"/>
            <a:chOff x="560000" y="3303700"/>
            <a:chExt cx="743400" cy="347400"/>
          </a:xfrm>
        </p:grpSpPr>
        <p:cxnSp>
          <p:nvCxnSpPr>
            <p:cNvPr id="346" name="Google Shape;346;p52"/>
            <p:cNvCxnSpPr/>
            <p:nvPr/>
          </p:nvCxnSpPr>
          <p:spPr>
            <a:xfrm rot="10800000" flipH="1">
              <a:off x="560000" y="3337300"/>
              <a:ext cx="743400" cy="280200"/>
            </a:xfrm>
            <a:prstGeom prst="straightConnector1">
              <a:avLst/>
            </a:prstGeom>
            <a:noFill/>
            <a:ln w="952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7" name="Google Shape;347;p52"/>
            <p:cNvCxnSpPr/>
            <p:nvPr/>
          </p:nvCxnSpPr>
          <p:spPr>
            <a:xfrm>
              <a:off x="569150" y="3303700"/>
              <a:ext cx="725100" cy="347400"/>
            </a:xfrm>
            <a:prstGeom prst="straightConnector1">
              <a:avLst/>
            </a:prstGeom>
            <a:noFill/>
            <a:ln w="952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" name="矩形 8">
            <a:extLst>
              <a:ext uri="{FF2B5EF4-FFF2-40B4-BE49-F238E27FC236}">
                <a16:creationId xmlns:a16="http://schemas.microsoft.com/office/drawing/2014/main" id="{CB9B2BE4-81E4-47E3-97C4-8E9967E0EB71}"/>
              </a:ext>
            </a:extLst>
          </p:cNvPr>
          <p:cNvSpPr/>
          <p:nvPr/>
        </p:nvSpPr>
        <p:spPr>
          <a:xfrm>
            <a:off x="7845425" y="277495"/>
            <a:ext cx="1204595" cy="309880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已</a:t>
            </a:r>
            <a:r>
              <a:rPr lang="zh-TW" altLang="en-US"/>
              <a:t>修改</a:t>
            </a:r>
            <a:endParaRPr lang="zh-CN" altLang="en-US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5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u="sng" dirty="0">
                <a:solidFill>
                  <a:schemeClr val="hlink"/>
                </a:solidFill>
                <a:hlinkClick r:id="rId3"/>
              </a:rPr>
              <a:t>https://kwh.9u1.net/Services/Integrated-Chinese-Western-Medicine.html</a:t>
            </a:r>
            <a:r>
              <a:rPr lang="zh-TW" dirty="0"/>
              <a:t> </a:t>
            </a:r>
          </a:p>
        </p:txBody>
      </p:sp>
      <p:sp>
        <p:nvSpPr>
          <p:cNvPr id="353" name="Google Shape;353;p53"/>
          <p:cNvSpPr txBox="1">
            <a:spLocks noGrp="1"/>
          </p:cNvSpPr>
          <p:nvPr>
            <p:ph type="body" idx="1"/>
          </p:nvPr>
        </p:nvSpPr>
        <p:spPr>
          <a:xfrm>
            <a:off x="311700" y="1517950"/>
            <a:ext cx="8520600" cy="305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zh-TW" sz="1200" u="sng" dirty="0">
                <a:solidFill>
                  <a:srgbClr val="FF0000"/>
                </a:solidFill>
              </a:rPr>
              <a:t>Chinese doctors</a:t>
            </a:r>
            <a:r>
              <a:rPr lang="zh-TW" sz="1200" dirty="0">
                <a:solidFill>
                  <a:schemeClr val="dk1"/>
                </a:solidFill>
              </a:rPr>
              <a:t> 更改為 </a:t>
            </a:r>
            <a:r>
              <a:rPr lang="zh-TW" sz="1200" u="sng" dirty="0">
                <a:solidFill>
                  <a:srgbClr val="0070C0"/>
                </a:solidFill>
              </a:rPr>
              <a:t>Chinese Medicine Practitioners</a:t>
            </a:r>
            <a:endParaRPr sz="1200" u="sng" dirty="0">
              <a:solidFill>
                <a:srgbClr val="0070C0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sz="1200" u="sng" dirty="0">
              <a:solidFill>
                <a:srgbClr val="0070C0"/>
              </a:solidFill>
            </a:endParaRPr>
          </a:p>
        </p:txBody>
      </p:sp>
      <p:pic>
        <p:nvPicPr>
          <p:cNvPr id="354" name="Google Shape;354;p53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225925" y="2022001"/>
            <a:ext cx="8254349" cy="18892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536275CE-E62F-48D0-BB20-780E2990A174}"/>
              </a:ext>
            </a:extLst>
          </p:cNvPr>
          <p:cNvSpPr/>
          <p:nvPr/>
        </p:nvSpPr>
        <p:spPr>
          <a:xfrm>
            <a:off x="7845425" y="277495"/>
            <a:ext cx="1204595" cy="309880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已</a:t>
            </a:r>
            <a:r>
              <a:rPr lang="zh-TW" altLang="en-US"/>
              <a:t>修改</a:t>
            </a:r>
            <a:endParaRPr lang="zh-CN" altLang="en-US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5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u="sng" dirty="0">
                <a:solidFill>
                  <a:schemeClr val="hlink"/>
                </a:solidFill>
                <a:hlinkClick r:id="rId3"/>
              </a:rPr>
              <a:t>https://kwh.9u1.net/Services/Integrated-Chinese-Western-Medicine.html</a:t>
            </a:r>
            <a:r>
              <a:rPr lang="zh-TW" dirty="0"/>
              <a:t> </a:t>
            </a:r>
            <a:endParaRPr dirty="0"/>
          </a:p>
        </p:txBody>
      </p:sp>
      <p:sp>
        <p:nvSpPr>
          <p:cNvPr id="360" name="Google Shape;360;p54"/>
          <p:cNvSpPr txBox="1">
            <a:spLocks noGrp="1"/>
          </p:cNvSpPr>
          <p:nvPr>
            <p:ph type="body" idx="1"/>
          </p:nvPr>
        </p:nvSpPr>
        <p:spPr>
          <a:xfrm>
            <a:off x="311700" y="1377525"/>
            <a:ext cx="3393900" cy="319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dirty="0"/>
              <a:t>更換高清圖片</a:t>
            </a: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zh-TW" dirty="0"/>
              <a:t>Google Drive:</a:t>
            </a: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zh-TW" u="sng" dirty="0">
                <a:solidFill>
                  <a:schemeClr val="hlink"/>
                </a:solidFill>
                <a:hlinkClick r:id="rId4"/>
              </a:rPr>
              <a:t>https://drive.google.com/drive/folders/15JHcl7KPN03ITJLGFHTsb_7TozPPkSNL?usp=drive_link</a:t>
            </a:r>
            <a:r>
              <a:rPr lang="zh-TW" dirty="0"/>
              <a:t> </a:t>
            </a:r>
            <a:endParaRPr dirty="0"/>
          </a:p>
        </p:txBody>
      </p:sp>
      <p:pic>
        <p:nvPicPr>
          <p:cNvPr id="361" name="Google Shape;361;p54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3783575" y="1218775"/>
            <a:ext cx="5140774" cy="360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54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912587" y="3423876"/>
            <a:ext cx="4913126" cy="160362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053DFD67-B4D3-4AD0-9543-9C5D17208F81}"/>
              </a:ext>
            </a:extLst>
          </p:cNvPr>
          <p:cNvSpPr/>
          <p:nvPr/>
        </p:nvSpPr>
        <p:spPr>
          <a:xfrm>
            <a:off x="7845425" y="277495"/>
            <a:ext cx="1204595" cy="309880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已</a:t>
            </a:r>
            <a:r>
              <a:rPr lang="zh-TW" altLang="en-US"/>
              <a:t>修改</a:t>
            </a:r>
            <a:endParaRPr lang="zh-CN" altLang="en-US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7" name="Google Shape;367;p55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716575" y="2138502"/>
            <a:ext cx="6897651" cy="2915500"/>
          </a:xfrm>
          <a:prstGeom prst="rect">
            <a:avLst/>
          </a:prstGeom>
          <a:noFill/>
          <a:ln>
            <a:noFill/>
          </a:ln>
        </p:spPr>
      </p:pic>
      <p:sp>
        <p:nvSpPr>
          <p:cNvPr id="368" name="Google Shape;368;p55"/>
          <p:cNvSpPr txBox="1"/>
          <p:nvPr/>
        </p:nvSpPr>
        <p:spPr>
          <a:xfrm>
            <a:off x="388450" y="318575"/>
            <a:ext cx="627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dirty="0"/>
              <a:t>https://kwh.9u1.net/Services/Community-Nursing-Service.html</a:t>
            </a:r>
            <a:endParaRPr dirty="0"/>
          </a:p>
        </p:txBody>
      </p:sp>
      <p:sp>
        <p:nvSpPr>
          <p:cNvPr id="369" name="Google Shape;369;p55"/>
          <p:cNvSpPr txBox="1"/>
          <p:nvPr/>
        </p:nvSpPr>
        <p:spPr>
          <a:xfrm>
            <a:off x="776975" y="916825"/>
            <a:ext cx="5609700" cy="62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AutoNum type="arabicPeriod"/>
            </a:pPr>
            <a:r>
              <a:rPr lang="zh-TW" sz="1800" dirty="0">
                <a:solidFill>
                  <a:schemeClr val="dk2"/>
                </a:solidFill>
              </a:rPr>
              <a:t>Change the photo</a:t>
            </a:r>
            <a:endParaRPr sz="1800" dirty="0">
              <a:solidFill>
                <a:schemeClr val="dk2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AutoNum type="arabicPeriod"/>
            </a:pPr>
            <a:r>
              <a:rPr lang="zh-TW" sz="1800" dirty="0">
                <a:solidFill>
                  <a:schemeClr val="dk2"/>
                </a:solidFill>
              </a:rPr>
              <a:t>add new line to the location content in Chi &amp; Eng</a:t>
            </a:r>
            <a:endParaRPr sz="1800" dirty="0">
              <a:solidFill>
                <a:schemeClr val="dk2"/>
              </a:solidFill>
            </a:endParaRPr>
          </a:p>
        </p:txBody>
      </p:sp>
      <p:sp>
        <p:nvSpPr>
          <p:cNvPr id="370" name="Google Shape;370;p55"/>
          <p:cNvSpPr txBox="1"/>
          <p:nvPr/>
        </p:nvSpPr>
        <p:spPr>
          <a:xfrm>
            <a:off x="839125" y="3271025"/>
            <a:ext cx="512700" cy="3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100">
                <a:solidFill>
                  <a:srgbClr val="FF0000"/>
                </a:solidFill>
              </a:rPr>
              <a:t>2</a:t>
            </a:r>
            <a:endParaRPr sz="1100">
              <a:solidFill>
                <a:srgbClr val="FF0000"/>
              </a:solidFill>
            </a:endParaRPr>
          </a:p>
        </p:txBody>
      </p:sp>
      <p:sp>
        <p:nvSpPr>
          <p:cNvPr id="371" name="Google Shape;371;p55"/>
          <p:cNvSpPr txBox="1"/>
          <p:nvPr/>
        </p:nvSpPr>
        <p:spPr>
          <a:xfrm>
            <a:off x="3757525" y="2832950"/>
            <a:ext cx="512700" cy="3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100">
                <a:solidFill>
                  <a:srgbClr val="FF0000"/>
                </a:solidFill>
              </a:rPr>
              <a:t>1</a:t>
            </a:r>
            <a:endParaRPr sz="1100">
              <a:solidFill>
                <a:srgbClr val="FF0000"/>
              </a:solidFill>
            </a:endParaRPr>
          </a:p>
        </p:txBody>
      </p:sp>
      <p:pic>
        <p:nvPicPr>
          <p:cNvPr id="372" name="Google Shape;372;p55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6345775" y="454625"/>
            <a:ext cx="2676124" cy="189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" name="Google Shape;373;p55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4114925" y="2972800"/>
            <a:ext cx="3387550" cy="1925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Google Shape;374;p55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7614224" y="2925949"/>
            <a:ext cx="1510825" cy="1340600"/>
          </a:xfrm>
          <a:prstGeom prst="rect">
            <a:avLst/>
          </a:prstGeom>
          <a:noFill/>
          <a:ln>
            <a:noFill/>
          </a:ln>
        </p:spPr>
      </p:pic>
      <p:sp>
        <p:nvSpPr>
          <p:cNvPr id="375" name="Google Shape;375;p55"/>
          <p:cNvSpPr txBox="1"/>
          <p:nvPr/>
        </p:nvSpPr>
        <p:spPr>
          <a:xfrm>
            <a:off x="7614225" y="2568650"/>
            <a:ext cx="512700" cy="3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100">
                <a:solidFill>
                  <a:srgbClr val="FF0000"/>
                </a:solidFill>
              </a:rPr>
              <a:t>2</a:t>
            </a:r>
            <a:endParaRPr sz="1100">
              <a:solidFill>
                <a:srgbClr val="FF0000"/>
              </a:solidFill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DDD8B280-9F7F-4637-958D-F1012BE4ADB0}"/>
              </a:ext>
            </a:extLst>
          </p:cNvPr>
          <p:cNvSpPr/>
          <p:nvPr/>
        </p:nvSpPr>
        <p:spPr>
          <a:xfrm>
            <a:off x="7845425" y="277495"/>
            <a:ext cx="1204595" cy="309880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已</a:t>
            </a:r>
            <a:r>
              <a:rPr lang="zh-TW" altLang="en-US"/>
              <a:t>修改</a:t>
            </a:r>
            <a:endParaRPr lang="zh-CN" altLang="en-US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5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000"/>
              <a:buFont typeface="Arial" panose="020B0604020202020204"/>
              <a:buNone/>
            </a:pPr>
            <a:r>
              <a:rPr lang="zh-TW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目錄的選項排序更新為</a:t>
            </a:r>
            <a:endParaRPr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381" name="Google Shape;381;p56"/>
          <p:cNvSpPr txBox="1">
            <a:spLocks noGrp="1"/>
          </p:cNvSpPr>
          <p:nvPr>
            <p:ph type="body" idx="1"/>
          </p:nvPr>
        </p:nvSpPr>
        <p:spPr>
          <a:xfrm>
            <a:off x="1851025" y="1152475"/>
            <a:ext cx="38097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zh-TW" sz="28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英文版</a:t>
            </a:r>
            <a:endParaRPr sz="28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45720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 panose="020F0502020204030204"/>
              <a:buAutoNum type="arabicPeriod"/>
            </a:pPr>
            <a:r>
              <a:rPr lang="zh-TW" sz="28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Overview</a:t>
            </a:r>
            <a:endParaRPr sz="28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457200" lvl="0" indent="-4064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 panose="020F0502020204030204"/>
              <a:buAutoNum type="arabicPeriod"/>
            </a:pPr>
            <a:r>
              <a:rPr lang="zh-TW" sz="28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Orgainzation Structure</a:t>
            </a:r>
            <a:endParaRPr sz="28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457200" lvl="0" indent="-4064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 panose="020F0502020204030204"/>
              <a:buAutoNum type="arabicPeriod"/>
            </a:pPr>
            <a:r>
              <a:rPr lang="zh-TW" sz="28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History</a:t>
            </a:r>
            <a:endParaRPr sz="28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457200" lvl="0" indent="-4064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 panose="020F0502020204030204"/>
              <a:buAutoNum type="arabicPeriod"/>
            </a:pPr>
            <a:r>
              <a:rPr lang="zh-TW" sz="28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Mission</a:t>
            </a:r>
            <a:endParaRPr sz="28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457200" lvl="0" indent="-4064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 panose="020F0502020204030204"/>
              <a:buAutoNum type="arabicPeriod"/>
            </a:pPr>
            <a:r>
              <a:rPr lang="zh-TW" sz="28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Redevelopment Project</a:t>
            </a:r>
            <a:endParaRPr sz="28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457200" lvl="0" indent="-4064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 panose="020F0502020204030204"/>
              <a:buAutoNum type="arabicPeriod"/>
            </a:pPr>
            <a:r>
              <a:rPr lang="zh-TW" sz="28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Staff Corner</a:t>
            </a:r>
            <a:endParaRPr sz="28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382" name="Google Shape;382;p56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188401" y="1308325"/>
            <a:ext cx="1560575" cy="2462650"/>
          </a:xfrm>
          <a:prstGeom prst="rect">
            <a:avLst/>
          </a:prstGeom>
          <a:noFill/>
          <a:ln>
            <a:noFill/>
          </a:ln>
        </p:spPr>
      </p:pic>
      <p:sp>
        <p:nvSpPr>
          <p:cNvPr id="383" name="Google Shape;383;p56"/>
          <p:cNvSpPr txBox="1">
            <a:spLocks noGrp="1"/>
          </p:cNvSpPr>
          <p:nvPr>
            <p:ph type="body" idx="2"/>
          </p:nvPr>
        </p:nvSpPr>
        <p:spPr>
          <a:xfrm>
            <a:off x="5989100" y="1152475"/>
            <a:ext cx="28797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zh-TW" sz="28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中文版</a:t>
            </a:r>
            <a:endParaRPr sz="28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45720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 panose="020F0502020204030204"/>
              <a:buAutoNum type="arabicPeriod"/>
            </a:pPr>
            <a:r>
              <a:rPr lang="zh-TW" sz="28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概覽</a:t>
            </a:r>
            <a:endParaRPr sz="28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457200" lvl="0" indent="-4064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 panose="020F0502020204030204"/>
              <a:buAutoNum type="arabicPeriod"/>
            </a:pPr>
            <a:r>
              <a:rPr lang="zh-TW" sz="28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組織架構</a:t>
            </a:r>
            <a:endParaRPr sz="28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457200" lvl="0" indent="-4064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 panose="020F0502020204030204"/>
              <a:buAutoNum type="arabicPeriod"/>
            </a:pPr>
            <a:r>
              <a:rPr lang="zh-TW" sz="28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歷史</a:t>
            </a:r>
            <a:endParaRPr sz="28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457200" lvl="0" indent="-4064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 panose="020F0502020204030204"/>
              <a:buAutoNum type="arabicPeriod"/>
            </a:pPr>
            <a:r>
              <a:rPr lang="zh-TW" sz="28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使命</a:t>
            </a:r>
            <a:endParaRPr sz="28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457200" lvl="0" indent="-4064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 panose="020F0502020204030204"/>
              <a:buAutoNum type="arabicPeriod"/>
            </a:pPr>
            <a:r>
              <a:rPr lang="zh-TW" sz="28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重建項目</a:t>
            </a:r>
            <a:endParaRPr sz="28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457200" lvl="0" indent="-4064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 panose="020F0502020204030204"/>
              <a:buAutoNum type="arabicPeriod"/>
            </a:pPr>
            <a:r>
              <a:rPr lang="zh-TW" sz="28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職員專區</a:t>
            </a:r>
            <a:endParaRPr sz="28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384" name="Google Shape;384;p56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4879475" y="1308325"/>
            <a:ext cx="981075" cy="27051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C0848DD2-B37B-40EA-BBB9-6B0F1CE2907E}"/>
              </a:ext>
            </a:extLst>
          </p:cNvPr>
          <p:cNvSpPr/>
          <p:nvPr/>
        </p:nvSpPr>
        <p:spPr>
          <a:xfrm>
            <a:off x="7845425" y="277495"/>
            <a:ext cx="1204595" cy="309880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已</a:t>
            </a:r>
            <a:r>
              <a:rPr lang="zh-TW" altLang="en-US"/>
              <a:t>修改</a:t>
            </a:r>
            <a:endParaRPr lang="zh-CN" altLang="en-US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5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u="sng" dirty="0">
                <a:solidFill>
                  <a:schemeClr val="hlink"/>
                </a:solidFill>
                <a:hlinkClick r:id="rId3"/>
              </a:rPr>
              <a:t>https://kwh.9u1.net/general-enquiry.html?lang=hk</a:t>
            </a:r>
            <a:r>
              <a:rPr lang="zh-TW" dirty="0"/>
              <a:t> </a:t>
            </a:r>
          </a:p>
        </p:txBody>
      </p:sp>
      <p:pic>
        <p:nvPicPr>
          <p:cNvPr id="390" name="Google Shape;390;p57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4253750" y="2571750"/>
            <a:ext cx="5010674" cy="272447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91" name="Google Shape;391;p57"/>
          <p:cNvGraphicFramePr/>
          <p:nvPr/>
        </p:nvGraphicFramePr>
        <p:xfrm>
          <a:off x="428125" y="1121625"/>
          <a:ext cx="4347075" cy="3577875"/>
        </p:xfrm>
        <a:graphic>
          <a:graphicData uri="http://schemas.openxmlformats.org/drawingml/2006/table">
            <a:tbl>
              <a:tblPr>
                <a:noFill/>
                <a:tableStyleId>{267203C7-1B2B-4180-A09F-7E20CC0EEA94}</a:tableStyleId>
              </a:tblPr>
              <a:tblGrid>
                <a:gridCol w="18935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50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029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1112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350" b="1"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  <a:sym typeface="Times New Roman" panose="02020603050405020304"/>
                        </a:rPr>
                        <a:t>單位</a:t>
                      </a:r>
                      <a:endParaRPr sz="1350" b="1"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  <a:sym typeface="Times New Roman" panose="02020603050405020304"/>
                      </a:endParaRPr>
                    </a:p>
                  </a:txBody>
                  <a:tcPr marL="114300" marR="114300" marT="152400" marB="152400">
                    <a:lnL w="10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350" b="1"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  <a:sym typeface="Times New Roman" panose="02020603050405020304"/>
                        </a:rPr>
                        <a:t>電話</a:t>
                      </a:r>
                      <a:endParaRPr sz="1350" b="1"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  <a:sym typeface="Times New Roman" panose="02020603050405020304"/>
                      </a:endParaRPr>
                    </a:p>
                  </a:txBody>
                  <a:tcPr marL="114300" marR="114300" marT="152400" marB="152400">
                    <a:lnL w="10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350" b="1"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  <a:sym typeface="Times New Roman" panose="02020603050405020304"/>
                        </a:rPr>
                        <a:t>傳真</a:t>
                      </a:r>
                      <a:endParaRPr sz="1350" b="1"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  <a:sym typeface="Times New Roman" panose="02020603050405020304"/>
                      </a:endParaRPr>
                    </a:p>
                  </a:txBody>
                  <a:tcPr marL="114300" marR="114300" marT="152400" marB="152400">
                    <a:lnL w="10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112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350">
                          <a:solidFill>
                            <a:srgbClr val="2D2D2D"/>
                          </a:solidFill>
                          <a:highlight>
                            <a:srgbClr val="FFFF00"/>
                          </a:highlight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  <a:sym typeface="Times New Roman" panose="02020603050405020304"/>
                        </a:rPr>
                        <a:t>醫院總機</a:t>
                      </a:r>
                      <a:endParaRPr sz="1350">
                        <a:solidFill>
                          <a:srgbClr val="2D2D2D"/>
                        </a:solidFill>
                        <a:highlight>
                          <a:srgbClr val="FFFF00"/>
                        </a:highlight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  <a:sym typeface="Times New Roman" panose="02020603050405020304"/>
                      </a:endParaRPr>
                    </a:p>
                  </a:txBody>
                  <a:tcPr marL="114300" marR="114300" marT="152400" marB="152400">
                    <a:lnL w="10575" cap="flat" cmpd="sng">
                      <a:solidFill>
                        <a:srgbClr val="DEE2E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>
                      <a:solidFill>
                        <a:srgbClr val="DEE2E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>
                      <a:solidFill>
                        <a:srgbClr val="DEE2E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350">
                          <a:solidFill>
                            <a:srgbClr val="2D2D2D"/>
                          </a:solidFill>
                        </a:rPr>
                        <a:t>2332 2311</a:t>
                      </a:r>
                      <a:endParaRPr sz="1350">
                        <a:solidFill>
                          <a:srgbClr val="2D2D2D"/>
                        </a:solidFill>
                      </a:endParaRPr>
                    </a:p>
                  </a:txBody>
                  <a:tcPr marL="114300" marR="114300" marT="152400" marB="152400">
                    <a:lnL w="10575" cap="flat" cmpd="sng">
                      <a:solidFill>
                        <a:srgbClr val="DEE2E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>
                      <a:solidFill>
                        <a:srgbClr val="DEE2E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>
                      <a:solidFill>
                        <a:srgbClr val="DEE2E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350">
                          <a:solidFill>
                            <a:srgbClr val="2D2D2D"/>
                          </a:solidFill>
                        </a:rPr>
                        <a:t>3517 5481</a:t>
                      </a:r>
                      <a:endParaRPr sz="1350">
                        <a:solidFill>
                          <a:srgbClr val="2D2D2D"/>
                        </a:solidFill>
                      </a:endParaRPr>
                    </a:p>
                  </a:txBody>
                  <a:tcPr marL="114300" marR="114300" marT="152400" marB="152400">
                    <a:lnL w="10575" cap="flat" cmpd="sng">
                      <a:solidFill>
                        <a:srgbClr val="DEE2E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>
                      <a:solidFill>
                        <a:srgbClr val="DEE2E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>
                      <a:solidFill>
                        <a:srgbClr val="DEE2E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112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350">
                          <a:solidFill>
                            <a:srgbClr val="2D2D2D"/>
                          </a:solidFill>
                          <a:highlight>
                            <a:srgbClr val="FFFF00"/>
                          </a:highlight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  <a:sym typeface="Times New Roman" panose="02020603050405020304"/>
                        </a:rPr>
                        <a:t>病人聯絡辦公室</a:t>
                      </a:r>
                      <a:endParaRPr sz="1350">
                        <a:solidFill>
                          <a:srgbClr val="2D2D2D"/>
                        </a:solidFill>
                        <a:highlight>
                          <a:srgbClr val="FFFF00"/>
                        </a:highlight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  <a:sym typeface="Times New Roman" panose="02020603050405020304"/>
                      </a:endParaRPr>
                    </a:p>
                  </a:txBody>
                  <a:tcPr marL="114300" marR="114300" marT="152400" marB="152400">
                    <a:lnL w="10575" cap="flat" cmpd="sng">
                      <a:solidFill>
                        <a:srgbClr val="DEE2E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>
                      <a:solidFill>
                        <a:srgbClr val="DEE2E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>
                      <a:solidFill>
                        <a:srgbClr val="DEE2E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>
                      <a:solidFill>
                        <a:srgbClr val="DEE2E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350">
                          <a:solidFill>
                            <a:srgbClr val="2D2D2D"/>
                          </a:solidFill>
                        </a:rPr>
                        <a:t>3517 5019</a:t>
                      </a:r>
                      <a:endParaRPr sz="1350">
                        <a:solidFill>
                          <a:srgbClr val="2D2D2D"/>
                        </a:solidFill>
                      </a:endParaRPr>
                    </a:p>
                  </a:txBody>
                  <a:tcPr marL="114300" marR="114300" marT="152400" marB="152400">
                    <a:lnL w="10575" cap="flat" cmpd="sng">
                      <a:solidFill>
                        <a:srgbClr val="DEE2E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>
                      <a:solidFill>
                        <a:srgbClr val="DEE2E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>
                      <a:solidFill>
                        <a:srgbClr val="DEE2E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>
                      <a:solidFill>
                        <a:srgbClr val="DEE2E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350">
                          <a:solidFill>
                            <a:srgbClr val="2D2D2D"/>
                          </a:solidFill>
                        </a:rPr>
                        <a:t>2332 8557</a:t>
                      </a:r>
                      <a:endParaRPr sz="1350">
                        <a:solidFill>
                          <a:srgbClr val="2D2D2D"/>
                        </a:solidFill>
                      </a:endParaRPr>
                    </a:p>
                  </a:txBody>
                  <a:tcPr marL="114300" marR="114300" marT="152400" marB="152400">
                    <a:lnL w="10575" cap="flat" cmpd="sng">
                      <a:solidFill>
                        <a:srgbClr val="DEE2E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>
                      <a:solidFill>
                        <a:srgbClr val="DEE2E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>
                      <a:solidFill>
                        <a:srgbClr val="DEE2E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>
                      <a:solidFill>
                        <a:srgbClr val="DEE2E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112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350">
                          <a:solidFill>
                            <a:srgbClr val="2D2D2D"/>
                          </a:solidFill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  <a:sym typeface="Times New Roman" panose="02020603050405020304"/>
                        </a:rPr>
                        <a:t>查詢熱線</a:t>
                      </a:r>
                      <a:endParaRPr sz="1350">
                        <a:solidFill>
                          <a:srgbClr val="2D2D2D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  <a:sym typeface="Times New Roman" panose="02020603050405020304"/>
                      </a:endParaRPr>
                    </a:p>
                  </a:txBody>
                  <a:tcPr marL="114300" marR="114300" marT="152400" marB="152400">
                    <a:lnL w="10575" cap="flat" cmpd="sng">
                      <a:solidFill>
                        <a:srgbClr val="DEE2E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>
                      <a:solidFill>
                        <a:srgbClr val="DEE2E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>
                      <a:solidFill>
                        <a:srgbClr val="DEE2E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>
                      <a:solidFill>
                        <a:srgbClr val="DEE2E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350">
                          <a:solidFill>
                            <a:srgbClr val="2D2D2D"/>
                          </a:solidFill>
                        </a:rPr>
                        <a:t>2332 0400</a:t>
                      </a:r>
                      <a:endParaRPr sz="1350">
                        <a:solidFill>
                          <a:srgbClr val="2D2D2D"/>
                        </a:solidFill>
                      </a:endParaRPr>
                    </a:p>
                  </a:txBody>
                  <a:tcPr marL="114300" marR="114300" marT="152400" marB="152400">
                    <a:lnL w="10575" cap="flat" cmpd="sng">
                      <a:solidFill>
                        <a:srgbClr val="DEE2E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>
                      <a:solidFill>
                        <a:srgbClr val="DEE2E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>
                      <a:solidFill>
                        <a:srgbClr val="DEE2E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>
                      <a:solidFill>
                        <a:srgbClr val="DEE2E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350">
                          <a:solidFill>
                            <a:srgbClr val="2D2D2D"/>
                          </a:solidFill>
                        </a:rPr>
                        <a:t>3517 5481</a:t>
                      </a:r>
                      <a:endParaRPr sz="1350">
                        <a:solidFill>
                          <a:srgbClr val="2D2D2D"/>
                        </a:solidFill>
                      </a:endParaRPr>
                    </a:p>
                  </a:txBody>
                  <a:tcPr marL="114300" marR="114300" marT="152400" marB="152400">
                    <a:lnL w="10575" cap="flat" cmpd="sng">
                      <a:solidFill>
                        <a:srgbClr val="DEE2E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>
                      <a:solidFill>
                        <a:srgbClr val="DEE2E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>
                      <a:solidFill>
                        <a:srgbClr val="DEE2E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>
                      <a:solidFill>
                        <a:srgbClr val="DEE2E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112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350">
                          <a:solidFill>
                            <a:srgbClr val="2D2D2D"/>
                          </a:solidFill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  <a:sym typeface="Times New Roman" panose="02020603050405020304"/>
                        </a:rPr>
                        <a:t>申請醫療報告或記錄</a:t>
                      </a:r>
                      <a:endParaRPr sz="1350">
                        <a:solidFill>
                          <a:srgbClr val="2D2D2D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  <a:sym typeface="Times New Roman" panose="02020603050405020304"/>
                      </a:endParaRPr>
                    </a:p>
                  </a:txBody>
                  <a:tcPr marL="114300" marR="114300" marT="152400" marB="152400">
                    <a:lnL w="10575" cap="flat" cmpd="sng">
                      <a:solidFill>
                        <a:srgbClr val="DEE2E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>
                      <a:solidFill>
                        <a:srgbClr val="DEE2E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>
                      <a:solidFill>
                        <a:srgbClr val="DEE2E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>
                      <a:solidFill>
                        <a:srgbClr val="DEE2E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350">
                          <a:solidFill>
                            <a:srgbClr val="2D2D2D"/>
                          </a:solidFill>
                        </a:rPr>
                        <a:t>3517 5216</a:t>
                      </a:r>
                      <a:endParaRPr sz="1350">
                        <a:solidFill>
                          <a:srgbClr val="2D2D2D"/>
                        </a:solidFill>
                      </a:endParaRPr>
                    </a:p>
                  </a:txBody>
                  <a:tcPr marL="114300" marR="114300" marT="152400" marB="152400">
                    <a:lnL w="10575" cap="flat" cmpd="sng">
                      <a:solidFill>
                        <a:srgbClr val="DEE2E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>
                      <a:solidFill>
                        <a:srgbClr val="DEE2E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>
                      <a:solidFill>
                        <a:srgbClr val="DEE2E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>
                      <a:solidFill>
                        <a:srgbClr val="DEE2E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350">
                          <a:solidFill>
                            <a:srgbClr val="2D2D2D"/>
                          </a:solidFill>
                        </a:rPr>
                        <a:t>2385 2174</a:t>
                      </a:r>
                      <a:endParaRPr sz="1350">
                        <a:solidFill>
                          <a:srgbClr val="2D2D2D"/>
                        </a:solidFill>
                      </a:endParaRPr>
                    </a:p>
                  </a:txBody>
                  <a:tcPr marL="114300" marR="114300" marT="152400" marB="152400">
                    <a:lnL w="10575" cap="flat" cmpd="sng">
                      <a:solidFill>
                        <a:srgbClr val="DEE2E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>
                      <a:solidFill>
                        <a:srgbClr val="DEE2E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>
                      <a:solidFill>
                        <a:srgbClr val="DEE2E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>
                      <a:solidFill>
                        <a:srgbClr val="DEE2E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112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350">
                          <a:solidFill>
                            <a:srgbClr val="2D2D2D"/>
                          </a:solidFill>
                          <a:highlight>
                            <a:srgbClr val="FFFF00"/>
                          </a:highlight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  <a:sym typeface="Times New Roman" panose="02020603050405020304"/>
                        </a:rPr>
                        <a:t>專科門診查詢熱線</a:t>
                      </a:r>
                      <a:endParaRPr sz="1350">
                        <a:solidFill>
                          <a:srgbClr val="2D2D2D"/>
                        </a:solidFill>
                        <a:highlight>
                          <a:srgbClr val="FFFF00"/>
                        </a:highlight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  <a:sym typeface="Times New Roman" panose="02020603050405020304"/>
                      </a:endParaRPr>
                    </a:p>
                  </a:txBody>
                  <a:tcPr marL="114300" marR="114300" marT="152400" marB="152400">
                    <a:lnL w="10575" cap="flat" cmpd="sng">
                      <a:solidFill>
                        <a:srgbClr val="DEE2E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>
                      <a:solidFill>
                        <a:srgbClr val="DEE2E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>
                      <a:solidFill>
                        <a:srgbClr val="DEE2E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>
                      <a:solidFill>
                        <a:srgbClr val="DEE2E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350">
                          <a:solidFill>
                            <a:srgbClr val="2D2D2D"/>
                          </a:solidFill>
                        </a:rPr>
                        <a:t>2242 6624</a:t>
                      </a:r>
                      <a:endParaRPr sz="1350">
                        <a:solidFill>
                          <a:srgbClr val="2D2D2D"/>
                        </a:solidFill>
                      </a:endParaRPr>
                    </a:p>
                  </a:txBody>
                  <a:tcPr marL="114300" marR="114300" marT="152400" marB="152400">
                    <a:lnL w="10575" cap="flat" cmpd="sng">
                      <a:solidFill>
                        <a:srgbClr val="DEE2E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>
                      <a:solidFill>
                        <a:srgbClr val="DEE2E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>
                      <a:solidFill>
                        <a:srgbClr val="DEE2E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>
                      <a:solidFill>
                        <a:srgbClr val="DEE2E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350">
                          <a:solidFill>
                            <a:srgbClr val="2D2D2D"/>
                          </a:solidFill>
                        </a:rPr>
                        <a:t>NA</a:t>
                      </a:r>
                      <a:endParaRPr sz="1350">
                        <a:solidFill>
                          <a:srgbClr val="2D2D2D"/>
                        </a:solidFill>
                      </a:endParaRPr>
                    </a:p>
                  </a:txBody>
                  <a:tcPr marL="114300" marR="114300" marT="152400" marB="152400">
                    <a:lnL w="10575" cap="flat" cmpd="sng">
                      <a:solidFill>
                        <a:srgbClr val="DEE2E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>
                      <a:solidFill>
                        <a:srgbClr val="DEE2E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>
                      <a:solidFill>
                        <a:srgbClr val="DEE2E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>
                      <a:solidFill>
                        <a:srgbClr val="DEE2E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112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350">
                          <a:solidFill>
                            <a:srgbClr val="2D2D2D"/>
                          </a:solidFill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  <a:sym typeface="Times New Roman" panose="02020603050405020304"/>
                        </a:rPr>
                        <a:t>詢問處</a:t>
                      </a:r>
                      <a:endParaRPr sz="1350">
                        <a:solidFill>
                          <a:srgbClr val="2D2D2D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  <a:sym typeface="Times New Roman" panose="02020603050405020304"/>
                      </a:endParaRPr>
                    </a:p>
                  </a:txBody>
                  <a:tcPr marL="114300" marR="114300" marT="152400" marB="152400">
                    <a:lnL w="10575" cap="flat" cmpd="sng">
                      <a:solidFill>
                        <a:srgbClr val="DEE2E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>
                      <a:solidFill>
                        <a:srgbClr val="DEE2E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>
                      <a:solidFill>
                        <a:srgbClr val="DEE2E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>
                      <a:solidFill>
                        <a:srgbClr val="DEE2E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350">
                          <a:solidFill>
                            <a:srgbClr val="2D2D2D"/>
                          </a:solidFill>
                        </a:rPr>
                        <a:t>3517 5220</a:t>
                      </a:r>
                      <a:endParaRPr sz="1350">
                        <a:solidFill>
                          <a:srgbClr val="2D2D2D"/>
                        </a:solidFill>
                      </a:endParaRPr>
                    </a:p>
                  </a:txBody>
                  <a:tcPr marL="114300" marR="114300" marT="152400" marB="152400">
                    <a:lnL w="10575" cap="flat" cmpd="sng">
                      <a:solidFill>
                        <a:srgbClr val="DEE2E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>
                      <a:solidFill>
                        <a:srgbClr val="DEE2E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>
                      <a:solidFill>
                        <a:srgbClr val="DEE2E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>
                      <a:solidFill>
                        <a:srgbClr val="DEE2E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350">
                          <a:solidFill>
                            <a:srgbClr val="2D2D2D"/>
                          </a:solidFill>
                        </a:rPr>
                        <a:t>NA</a:t>
                      </a:r>
                      <a:endParaRPr sz="1350">
                        <a:solidFill>
                          <a:srgbClr val="2D2D2D"/>
                        </a:solidFill>
                      </a:endParaRPr>
                    </a:p>
                  </a:txBody>
                  <a:tcPr marL="114300" marR="114300" marT="152400" marB="152400">
                    <a:lnL w="10575" cap="flat" cmpd="sng">
                      <a:solidFill>
                        <a:srgbClr val="DEE2E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>
                      <a:solidFill>
                        <a:srgbClr val="DEE2E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>
                      <a:solidFill>
                        <a:srgbClr val="DEE2E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>
                      <a:solidFill>
                        <a:srgbClr val="DEE2E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6" name="矩形 5">
            <a:extLst>
              <a:ext uri="{FF2B5EF4-FFF2-40B4-BE49-F238E27FC236}">
                <a16:creationId xmlns:a16="http://schemas.microsoft.com/office/drawing/2014/main" id="{4B824E45-666D-450E-9F8F-C7DC2283240C}"/>
              </a:ext>
            </a:extLst>
          </p:cNvPr>
          <p:cNvSpPr/>
          <p:nvPr/>
        </p:nvSpPr>
        <p:spPr>
          <a:xfrm>
            <a:off x="7845425" y="277495"/>
            <a:ext cx="1204595" cy="309880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已</a:t>
            </a:r>
            <a:r>
              <a:rPr lang="zh-TW" altLang="en-US"/>
              <a:t>修改</a:t>
            </a:r>
            <a:endParaRPr lang="zh-CN" altLang="en-US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58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2024-12-19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5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u="sng" dirty="0">
                <a:solidFill>
                  <a:schemeClr val="hlink"/>
                </a:solidFill>
                <a:hlinkClick r:id="rId3"/>
              </a:rPr>
              <a:t>https://kwh.9u1.net/Visitors.html</a:t>
            </a:r>
            <a:r>
              <a:rPr lang="zh-TW" dirty="0"/>
              <a:t> </a:t>
            </a:r>
            <a:endParaRPr dirty="0"/>
          </a:p>
        </p:txBody>
      </p:sp>
      <p:sp>
        <p:nvSpPr>
          <p:cNvPr id="402" name="Google Shape;402;p5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4084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700" b="1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內容更正</a:t>
            </a:r>
            <a:endParaRPr sz="1700" b="1" dirty="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 b="1" dirty="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700" b="1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Google Drive: </a:t>
            </a:r>
            <a:endParaRPr sz="1700" b="1" dirty="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zh-TW" sz="1700" b="1" u="sng" dirty="0">
                <a:solidFill>
                  <a:schemeClr val="hlink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  <a:hlinkClick r:id="rId4"/>
              </a:rPr>
              <a:t>https://docs.google.com/presentation/d/1NbZ603V4_WALzB0RVtV_X9TbDvJiZ5XE/edit?usp=drive_link&amp;ouid=111471142683719346953&amp;rtpof=true&amp;sd=true</a:t>
            </a:r>
            <a:r>
              <a:rPr lang="zh-TW" sz="1700" b="1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  <a:endParaRPr sz="1700" b="1" dirty="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0" lvl="0" indent="0" algn="l" rtl="0">
              <a:lnSpc>
                <a:spcPct val="100000"/>
              </a:lnSpc>
              <a:spcBef>
                <a:spcPts val="2400"/>
              </a:spcBef>
              <a:spcAft>
                <a:spcPts val="1200"/>
              </a:spcAft>
              <a:buNone/>
            </a:pPr>
            <a:endParaRPr dirty="0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2B5E91C9-BFD3-4026-960B-F932D1E146A5}"/>
              </a:ext>
            </a:extLst>
          </p:cNvPr>
          <p:cNvSpPr/>
          <p:nvPr/>
        </p:nvSpPr>
        <p:spPr>
          <a:xfrm>
            <a:off x="7845425" y="277495"/>
            <a:ext cx="1204595" cy="309880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已</a:t>
            </a:r>
            <a:r>
              <a:rPr lang="zh-TW" altLang="en-US"/>
              <a:t>修改</a:t>
            </a:r>
            <a:endParaRPr lang="zh-CN" altLang="en-US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6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u="sng">
                <a:solidFill>
                  <a:schemeClr val="hlink"/>
                </a:solidFill>
                <a:hlinkClick r:id="rId3"/>
              </a:rPr>
              <a:t>https://kwh.9u1.net/Visitors.html</a:t>
            </a:r>
            <a:r>
              <a:rPr lang="zh-TW"/>
              <a:t> </a:t>
            </a:r>
          </a:p>
        </p:txBody>
      </p:sp>
      <p:sp>
        <p:nvSpPr>
          <p:cNvPr id="408" name="Google Shape;408;p6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013900" cy="38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700" b="1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Google Drive: </a:t>
            </a:r>
            <a:endParaRPr sz="1700" b="1" dirty="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700" b="1" u="sng" dirty="0">
                <a:solidFill>
                  <a:schemeClr val="hlink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  <a:hlinkClick r:id="rId4"/>
              </a:rPr>
              <a:t>https://drive.google.com/drive/folders/1xyb-D7S9-byAkHrX8A0VLzzz5k5IWBo7?usp=drive_link</a:t>
            </a:r>
            <a:r>
              <a:rPr lang="zh-TW" sz="1700" b="1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  <a:endParaRPr sz="1700" b="1" dirty="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0" lvl="0" indent="0" algn="l" rtl="0">
              <a:lnSpc>
                <a:spcPct val="12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zh-TW" sz="1300" b="1" dirty="0">
                <a:solidFill>
                  <a:schemeClr val="dk1"/>
                </a:solidFill>
                <a:highlight>
                  <a:srgbClr val="FFFFFF"/>
                </a:highlight>
              </a:rPr>
              <a:t>出生時間查詢</a:t>
            </a:r>
            <a:endParaRPr sz="1300" b="1" dirty="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zh-TW" dirty="0"/>
              <a:t>中文版:</a:t>
            </a:r>
            <a:r>
              <a:rPr lang="zh-TW" dirty="0">
                <a:solidFill>
                  <a:srgbClr val="1F497D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Birth Enquiry Application Form_Chin.pdf</a:t>
            </a:r>
            <a:endParaRPr dirty="0">
              <a:solidFill>
                <a:srgbClr val="1F497D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zh-TW" dirty="0">
                <a:solidFill>
                  <a:srgbClr val="1F497D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英文版:Birth Enquiry Application Form_Eng.pdf</a:t>
            </a:r>
            <a:endParaRPr dirty="0">
              <a:solidFill>
                <a:srgbClr val="1F497D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0" lvl="0" indent="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zh-TW" sz="1300" b="1" dirty="0">
                <a:solidFill>
                  <a:schemeClr val="dk1"/>
                </a:solidFill>
                <a:highlight>
                  <a:srgbClr val="FFFFFF"/>
                </a:highlight>
              </a:rPr>
              <a:t>資料查閱請求</a:t>
            </a:r>
            <a:endParaRPr sz="1300" b="1" dirty="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zh-TW" dirty="0"/>
              <a:t>中文版:</a:t>
            </a:r>
            <a:r>
              <a:rPr lang="zh-TW" dirty="0">
                <a:solidFill>
                  <a:srgbClr val="1F497D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Data Access Request_</a:t>
            </a:r>
            <a:r>
              <a:rPr lang="zh-TW" dirty="0">
                <a:solidFill>
                  <a:srgbClr val="1F497D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查閱資料要求</a:t>
            </a:r>
            <a:r>
              <a:rPr lang="zh-TW" dirty="0">
                <a:solidFill>
                  <a:srgbClr val="1F497D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_Chinese.pdf</a:t>
            </a:r>
            <a:endParaRPr dirty="0">
              <a:solidFill>
                <a:srgbClr val="1F497D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zh-TW" dirty="0">
                <a:solidFill>
                  <a:srgbClr val="1F497D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英文版:Data Access Request_</a:t>
            </a:r>
            <a:r>
              <a:rPr lang="zh-TW" dirty="0">
                <a:solidFill>
                  <a:srgbClr val="1F497D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查閱資料要求</a:t>
            </a:r>
            <a:r>
              <a:rPr lang="zh-TW" dirty="0">
                <a:solidFill>
                  <a:srgbClr val="1F497D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_English.pdf</a:t>
            </a:r>
            <a:endParaRPr dirty="0">
              <a:solidFill>
                <a:srgbClr val="1F497D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0" lvl="0" indent="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zh-TW" sz="1300" b="1" dirty="0">
                <a:solidFill>
                  <a:schemeClr val="dk1"/>
                </a:solidFill>
                <a:highlight>
                  <a:srgbClr val="FFFFFF"/>
                </a:highlight>
              </a:rPr>
              <a:t>醫療報告及病人資料申請</a:t>
            </a:r>
            <a:endParaRPr sz="1300" b="1" dirty="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</a:pPr>
            <a:r>
              <a:rPr lang="zh-TW" dirty="0">
                <a:solidFill>
                  <a:srgbClr val="1F497D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Medical Report Application_</a:t>
            </a:r>
            <a:r>
              <a:rPr lang="zh-TW" dirty="0">
                <a:solidFill>
                  <a:srgbClr val="1F497D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醫事報告申請</a:t>
            </a:r>
            <a:r>
              <a:rPr lang="zh-TW" dirty="0">
                <a:solidFill>
                  <a:srgbClr val="1F497D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.pdf</a:t>
            </a:r>
            <a:endParaRPr dirty="0">
              <a:solidFill>
                <a:srgbClr val="1F497D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409" name="Google Shape;409;p60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5450711" y="0"/>
            <a:ext cx="3381578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A409BCCD-DBE1-4183-B9C2-2B374239096B}"/>
              </a:ext>
            </a:extLst>
          </p:cNvPr>
          <p:cNvSpPr/>
          <p:nvPr/>
        </p:nvSpPr>
        <p:spPr>
          <a:xfrm>
            <a:off x="7845425" y="277495"/>
            <a:ext cx="1204595" cy="309880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已</a:t>
            </a:r>
            <a:r>
              <a:rPr lang="zh-TW" altLang="en-US"/>
              <a:t>修改</a:t>
            </a:r>
            <a:endParaRPr lang="zh-CN" alt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72;p16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152400" y="152400"/>
            <a:ext cx="8839200" cy="469993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E2CD84E3-40E0-4221-9AE6-A5077664D401}"/>
              </a:ext>
            </a:extLst>
          </p:cNvPr>
          <p:cNvSpPr/>
          <p:nvPr/>
        </p:nvSpPr>
        <p:spPr>
          <a:xfrm>
            <a:off x="7693025" y="125095"/>
            <a:ext cx="1204595" cy="309880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已</a:t>
            </a:r>
            <a:r>
              <a:rPr lang="zh-TW" altLang="en-US"/>
              <a:t>修改</a:t>
            </a:r>
            <a:endParaRPr lang="zh-CN" altLang="en-US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6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u="sng" dirty="0">
                <a:solidFill>
                  <a:schemeClr val="hlink"/>
                </a:solidFill>
                <a:hlinkClick r:id="rId3"/>
              </a:rPr>
              <a:t>https://kwh.9u1.net/Services/Pharmacy.html</a:t>
            </a:r>
            <a:r>
              <a:rPr lang="zh-TW" dirty="0"/>
              <a:t> </a:t>
            </a:r>
          </a:p>
        </p:txBody>
      </p:sp>
      <p:sp>
        <p:nvSpPr>
          <p:cNvPr id="415" name="Google Shape;415;p6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66411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dirty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新增連結</a:t>
            </a:r>
            <a:endParaRPr dirty="0"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zh-TW" b="1" dirty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英文版</a:t>
            </a:r>
            <a:endParaRPr b="1" dirty="0"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 dirty="0">
                <a:solidFill>
                  <a:srgbClr val="00206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“E-FILL” Drug Refill Service</a:t>
            </a:r>
            <a:endParaRPr sz="1200" dirty="0">
              <a:solidFill>
                <a:srgbClr val="00206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000" u="sng" dirty="0">
                <a:solidFill>
                  <a:schemeClr val="hlink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  <a:hlinkClick r:id="rId4"/>
              </a:rPr>
              <a:t>https://www.ha.org.hk/visitor/ha_view_content.asp?Content_ID=241423&amp;Lang=ENG&amp;Dimension=100&amp;Parent_ID=10081</a:t>
            </a:r>
            <a:r>
              <a:rPr lang="zh-TW" sz="1000" dirty="0">
                <a:solidFill>
                  <a:srgbClr val="00206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  <a:endParaRPr sz="1200" dirty="0"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 dirty="0">
                <a:solidFill>
                  <a:srgbClr val="00206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Medication Delivery Service</a:t>
            </a:r>
            <a:endParaRPr sz="1200" dirty="0">
              <a:solidFill>
                <a:srgbClr val="00206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000" u="sng" dirty="0">
                <a:solidFill>
                  <a:schemeClr val="hlink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  <a:hlinkClick r:id="rId5"/>
              </a:rPr>
              <a:t>https://www.ha.org.hk/visitor/ha_view_content.asp?Content_ID=270034&amp;Lang=ENG&amp;Dimension=100&amp;Parent_ID=10081</a:t>
            </a:r>
            <a:r>
              <a:rPr lang="zh-TW" sz="1000" dirty="0">
                <a:solidFill>
                  <a:srgbClr val="00206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  <a:endParaRPr sz="1000" dirty="0">
              <a:solidFill>
                <a:srgbClr val="00206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zh-TW" b="1" dirty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繁體中文</a:t>
            </a:r>
            <a:endParaRPr b="1" dirty="0"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 dirty="0">
                <a:solidFill>
                  <a:srgbClr val="002060"/>
                </a:solidFill>
                <a:highlight>
                  <a:srgbClr val="FFFFFF"/>
                </a:highlight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「覆配易」覆配藥物服務</a:t>
            </a:r>
            <a:endParaRPr b="1" dirty="0"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000" u="sng" dirty="0">
                <a:solidFill>
                  <a:schemeClr val="hlink"/>
                </a:solidFill>
                <a:hlinkClick r:id="rId6"/>
              </a:rPr>
              <a:t>https://www.ha.org.hk/visitor/ha_view_content.asp?Content_ID=241423&amp;Lang=CHIGB&amp;Dimension=100&amp;Parent_ID=10081</a:t>
            </a:r>
            <a:r>
              <a:rPr lang="zh-TW" sz="1000" dirty="0"/>
              <a:t> </a:t>
            </a:r>
            <a:endParaRPr sz="100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 dirty="0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藥物送遞服務</a:t>
            </a:r>
            <a:endParaRPr sz="100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090" u="sng" dirty="0">
                <a:solidFill>
                  <a:schemeClr val="hlink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  <a:hlinkClick r:id="rId7"/>
              </a:rPr>
              <a:t>https://www.ha.org.hk/visitor/ha_view_content.asp?Content_ID=270034&amp;Lang=CHIB5&amp;Dimension=100&amp;Parent_ID=10081</a:t>
            </a:r>
            <a:r>
              <a:rPr lang="zh-TW" sz="1090" dirty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  <a:endParaRPr sz="1090" u="sng" dirty="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 dirty="0">
              <a:solidFill>
                <a:srgbClr val="00206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zh-TW" b="1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簡體中文</a:t>
            </a:r>
            <a:endParaRPr b="1" dirty="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 dirty="0">
                <a:solidFill>
                  <a:srgbClr val="00206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「覆配易」覆配药物服务</a:t>
            </a:r>
            <a:endParaRPr b="1" dirty="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000" u="sng" dirty="0">
                <a:solidFill>
                  <a:schemeClr val="hlink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  <a:hlinkClick r:id="rId8"/>
              </a:rPr>
              <a:t>https://www.ha.org.hk/visitor/ha_view_content.asp?Content_ID=241423&amp;Lang=CHIB5&amp;Dimension=100&amp;Parent_ID=10081</a:t>
            </a:r>
            <a:r>
              <a:rPr lang="zh-TW" sz="1000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  <a:endParaRPr sz="1200" b="1" dirty="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 dirty="0">
                <a:solidFill>
                  <a:srgbClr val="00206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药物送递服务</a:t>
            </a:r>
            <a:endParaRPr sz="1200" dirty="0">
              <a:solidFill>
                <a:srgbClr val="00206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10000"/>
              <a:buFont typeface="Arial" panose="020B0604020202020204"/>
              <a:buNone/>
            </a:pPr>
            <a:r>
              <a:rPr lang="zh-TW" sz="1000" u="sng" dirty="0">
                <a:solidFill>
                  <a:schemeClr val="hlink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  <a:hlinkClick r:id="rId9"/>
              </a:rPr>
              <a:t>https://www.ha.org.hk/visitor/ha_view_content.asp?Content_ID=270034&amp;Lang=CHIGB&amp;Dimension=100&amp;Parent_ID=10081</a:t>
            </a:r>
            <a:r>
              <a:rPr lang="zh-TW" sz="1000" dirty="0">
                <a:solidFill>
                  <a:srgbClr val="00206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  <a:endParaRPr sz="1000" dirty="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sz="1200" dirty="0">
              <a:solidFill>
                <a:srgbClr val="00206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416" name="Google Shape;416;p61"/>
          <p:cNvPicPr preferRelativeResize="0"/>
          <p:nvPr/>
        </p:nvPicPr>
        <p:blipFill>
          <a:blip r:embed="rId10"/>
          <a:stretch>
            <a:fillRect/>
          </a:stretch>
        </p:blipFill>
        <p:spPr>
          <a:xfrm>
            <a:off x="6846837" y="1289697"/>
            <a:ext cx="2230713" cy="1911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7" name="Google Shape;417;p61"/>
          <p:cNvPicPr preferRelativeResize="0"/>
          <p:nvPr/>
        </p:nvPicPr>
        <p:blipFill>
          <a:blip r:embed="rId11"/>
          <a:stretch>
            <a:fillRect/>
          </a:stretch>
        </p:blipFill>
        <p:spPr>
          <a:xfrm>
            <a:off x="6879753" y="3200722"/>
            <a:ext cx="2164875" cy="191102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6FE3E103-04FF-40EF-B729-C3F3BC7AFC80}"/>
              </a:ext>
            </a:extLst>
          </p:cNvPr>
          <p:cNvSpPr/>
          <p:nvPr/>
        </p:nvSpPr>
        <p:spPr>
          <a:xfrm>
            <a:off x="7845425" y="277495"/>
            <a:ext cx="1204595" cy="309880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已</a:t>
            </a:r>
            <a:r>
              <a:rPr lang="zh-TW" altLang="en-US"/>
              <a:t>修改</a:t>
            </a:r>
            <a:endParaRPr lang="zh-CN" altLang="en-US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6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u="sng">
                <a:solidFill>
                  <a:schemeClr val="accent5"/>
                </a:solidFill>
                <a:hlinkClick r:id="rId3"/>
              </a:rPr>
              <a:t>https://kwh.9u1.net/Services/Pharmacy.html</a:t>
            </a:r>
            <a:r>
              <a:rPr lang="zh-TW"/>
              <a:t> </a:t>
            </a:r>
          </a:p>
        </p:txBody>
      </p:sp>
      <p:sp>
        <p:nvSpPr>
          <p:cNvPr id="423" name="Google Shape;423;p6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88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新增「Useful Information</a:t>
            </a:r>
            <a:r>
              <a:rPr lang="zh-TW">
                <a:solidFill>
                  <a:schemeClr val="dk1"/>
                </a:solidFill>
              </a:rPr>
              <a:t>實用資訊</a:t>
            </a:r>
            <a:r>
              <a:rPr lang="zh-TW"/>
              <a:t>」</a:t>
            </a: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zh-TW" b="1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英文版</a:t>
            </a:r>
            <a:endParaRPr b="1"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15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HA Go</a:t>
            </a:r>
            <a:endParaRPr sz="1150"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zh-TW" sz="1000" u="sng">
                <a:solidFill>
                  <a:schemeClr val="hlink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  <a:hlinkClick r:id="rId4"/>
              </a:rPr>
              <a:t>https://www2.ha.org.hk/hago/en/home</a:t>
            </a:r>
            <a:r>
              <a:rPr lang="zh-TW" sz="100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  <a:endParaRPr sz="950"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zh-TW" sz="1200">
                <a:solidFill>
                  <a:srgbClr val="00206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“E-FILL” Drug Refill Service</a:t>
            </a:r>
            <a:endParaRPr sz="1200">
              <a:solidFill>
                <a:srgbClr val="00206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zh-TW" sz="1000" u="sng">
                <a:solidFill>
                  <a:schemeClr val="accent5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  <a:hlinkClick r:id="rId5"/>
              </a:rPr>
              <a:t>https://www.ha.org.hk/visitor/ha_view_content.asp?Content_ID=241423&amp;Lang=ENG&amp;Dimension=100&amp;Parent_ID=10081</a:t>
            </a:r>
            <a:r>
              <a:rPr lang="zh-TW" sz="1000">
                <a:solidFill>
                  <a:srgbClr val="00206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  <a:endParaRPr sz="1200"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zh-TW" sz="1200">
                <a:solidFill>
                  <a:srgbClr val="00206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Medication Delivery Service</a:t>
            </a:r>
            <a:endParaRPr sz="1200">
              <a:solidFill>
                <a:srgbClr val="00206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000" u="sng">
                <a:solidFill>
                  <a:schemeClr val="accent5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  <a:hlinkClick r:id="rId6"/>
              </a:rPr>
              <a:t>https://www.ha.org.hk/visitor/ha_view_content.asp?Content_ID=270034&amp;Lang=ENG&amp;Dimension=100&amp;Parent_ID=10081</a:t>
            </a:r>
            <a:r>
              <a:rPr lang="zh-TW" sz="1000">
                <a:solidFill>
                  <a:srgbClr val="00206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zh-TW"/>
              <a:t>圖片: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000" u="sng">
                <a:solidFill>
                  <a:schemeClr val="hlink"/>
                </a:solidFill>
                <a:hlinkClick r:id="rId7"/>
              </a:rPr>
              <a:t>https://drive.google.com/drive/folders/18bYZzF_zE_vZt7Q3HsUnordm2D6sbRhU?usp=drive_link</a:t>
            </a:r>
            <a:r>
              <a:rPr lang="zh-TW" sz="1000"/>
              <a:t> </a:t>
            </a:r>
            <a:endParaRPr sz="10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次序如下:</a:t>
            </a:r>
          </a:p>
        </p:txBody>
      </p:sp>
      <p:sp>
        <p:nvSpPr>
          <p:cNvPr id="424" name="Google Shape;424;p62"/>
          <p:cNvSpPr txBox="1">
            <a:spLocks noGrp="1"/>
          </p:cNvSpPr>
          <p:nvPr>
            <p:ph type="body" idx="2"/>
          </p:nvPr>
        </p:nvSpPr>
        <p:spPr>
          <a:xfrm>
            <a:off x="4832400" y="1012400"/>
            <a:ext cx="3999900" cy="329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b="1" dirty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繁體中文</a:t>
            </a:r>
            <a:endParaRPr b="1" dirty="0"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150" dirty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HA Go</a:t>
            </a:r>
            <a:endParaRPr sz="1150" dirty="0"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000" u="sng" dirty="0">
                <a:solidFill>
                  <a:schemeClr val="hlink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  <a:hlinkClick r:id="rId8"/>
              </a:rPr>
              <a:t>https://www2.ha.org.hk/hago</a:t>
            </a:r>
            <a:r>
              <a:rPr lang="zh-TW" sz="1000" dirty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  <a:endParaRPr b="1" dirty="0"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 dirty="0">
                <a:solidFill>
                  <a:srgbClr val="002060"/>
                </a:solidFill>
                <a:highlight>
                  <a:srgbClr val="FFFFFF"/>
                </a:highlight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「覆配易」覆配藥物服務</a:t>
            </a:r>
            <a:endParaRPr b="1" dirty="0"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000" u="sng" dirty="0">
                <a:solidFill>
                  <a:schemeClr val="accent5"/>
                </a:solidFill>
                <a:hlinkClick r:id="rId9"/>
              </a:rPr>
              <a:t>https://www.ha.org.hk/visitor/ha_view_content.asp?Content_ID=241423&amp;Lang=CHIGB&amp;Dimension=100&amp;Parent_ID=10081</a:t>
            </a:r>
            <a:r>
              <a:rPr lang="zh-TW" sz="1000" dirty="0"/>
              <a:t> </a:t>
            </a:r>
            <a:endParaRPr sz="100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 dirty="0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藥物送遞服務</a:t>
            </a:r>
            <a:endParaRPr sz="100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zh-TW" sz="1090" u="sng" dirty="0">
                <a:solidFill>
                  <a:schemeClr val="accent5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  <a:hlinkClick r:id="rId10"/>
              </a:rPr>
              <a:t>https://www.ha.org.hk/visitor/ha_view_content.asp?Content_ID=270034&amp;Lang=CHIB5&amp;Dimension=100&amp;Parent_ID=10081</a:t>
            </a:r>
            <a:r>
              <a:rPr lang="zh-TW" sz="1090" dirty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  <a:endParaRPr sz="1090" u="sng" dirty="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endParaRPr sz="1000" dirty="0">
              <a:solidFill>
                <a:srgbClr val="00206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zh-TW" b="1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簡體中文</a:t>
            </a:r>
            <a:endParaRPr b="1" dirty="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150" dirty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HA Go</a:t>
            </a:r>
            <a:endParaRPr sz="1150" dirty="0"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zh-TW" sz="1000" u="sng" dirty="0">
                <a:solidFill>
                  <a:schemeClr val="hlink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  <a:hlinkClick r:id="rId11"/>
              </a:rPr>
              <a:t>https://www2.ha.org.hk/hago/zh-cn/home</a:t>
            </a:r>
            <a:r>
              <a:rPr lang="zh-TW" sz="1000" dirty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  <a:endParaRPr sz="1000" dirty="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zh-TW" sz="1200" dirty="0">
                <a:solidFill>
                  <a:srgbClr val="00206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「覆配易」覆配药物服务</a:t>
            </a:r>
            <a:endParaRPr b="1" dirty="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zh-TW" sz="1000" u="sng" dirty="0">
                <a:solidFill>
                  <a:schemeClr val="accent5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  <a:hlinkClick r:id="rId12"/>
              </a:rPr>
              <a:t>https://www.ha.org.hk/visitor/ha_view_content.asp?Content_ID=241423&amp;Lang=CHIB5&amp;Dimension=100&amp;Parent_ID=10081</a:t>
            </a:r>
            <a:r>
              <a:rPr lang="zh-TW" sz="1000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  <a:endParaRPr sz="1200" b="1" dirty="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zh-TW" sz="1200" dirty="0">
                <a:solidFill>
                  <a:srgbClr val="00206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药物送递服务</a:t>
            </a:r>
            <a:endParaRPr sz="1200" dirty="0">
              <a:solidFill>
                <a:srgbClr val="00206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zh-TW" sz="1000" u="sng" dirty="0">
                <a:solidFill>
                  <a:schemeClr val="accent5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  <a:hlinkClick r:id="rId13"/>
              </a:rPr>
              <a:t>https://www.ha.org.hk/visitor/ha_view_content.asp?Content_ID=270034&amp;Lang=CHIGB&amp;Dimension=100&amp;Parent_ID=10081</a:t>
            </a:r>
            <a:r>
              <a:rPr lang="zh-TW" sz="1000" dirty="0">
                <a:solidFill>
                  <a:srgbClr val="00206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</a:p>
        </p:txBody>
      </p:sp>
      <p:pic>
        <p:nvPicPr>
          <p:cNvPr id="425" name="Google Shape;425;p62"/>
          <p:cNvPicPr preferRelativeResize="0"/>
          <p:nvPr/>
        </p:nvPicPr>
        <p:blipFill>
          <a:blip r:embed="rId14"/>
          <a:stretch>
            <a:fillRect/>
          </a:stretch>
        </p:blipFill>
        <p:spPr>
          <a:xfrm>
            <a:off x="374800" y="4382650"/>
            <a:ext cx="1639356" cy="535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6" name="Google Shape;426;p62"/>
          <p:cNvPicPr preferRelativeResize="0"/>
          <p:nvPr/>
        </p:nvPicPr>
        <p:blipFill>
          <a:blip r:embed="rId15"/>
          <a:stretch>
            <a:fillRect/>
          </a:stretch>
        </p:blipFill>
        <p:spPr>
          <a:xfrm>
            <a:off x="2187800" y="4211496"/>
            <a:ext cx="1809401" cy="87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7" name="Google Shape;427;p62"/>
          <p:cNvPicPr preferRelativeResize="0"/>
          <p:nvPr/>
        </p:nvPicPr>
        <p:blipFill rotWithShape="1">
          <a:blip r:embed="rId16"/>
          <a:srcRect t="23789" b="28860"/>
          <a:stretch>
            <a:fillRect/>
          </a:stretch>
        </p:blipFill>
        <p:spPr>
          <a:xfrm>
            <a:off x="4209825" y="4283263"/>
            <a:ext cx="2188703" cy="73407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CA3DC13A-5383-4CFD-A6EF-6A3A6FA2A231}"/>
              </a:ext>
            </a:extLst>
          </p:cNvPr>
          <p:cNvSpPr/>
          <p:nvPr/>
        </p:nvSpPr>
        <p:spPr>
          <a:xfrm>
            <a:off x="7845425" y="277495"/>
            <a:ext cx="1204595" cy="309880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已</a:t>
            </a:r>
            <a:r>
              <a:rPr lang="zh-TW" altLang="en-US"/>
              <a:t>修改</a:t>
            </a:r>
            <a:endParaRPr lang="zh-CN" altLang="en-US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6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u="sng" dirty="0">
                <a:solidFill>
                  <a:schemeClr val="hlink"/>
                </a:solidFill>
                <a:hlinkClick r:id="rId3"/>
              </a:rPr>
              <a:t>https://kwh.9u1.net/Services/Accident-Emergency.html</a:t>
            </a:r>
            <a:r>
              <a:rPr lang="zh-TW" dirty="0"/>
              <a:t> </a:t>
            </a:r>
          </a:p>
        </p:txBody>
      </p:sp>
      <p:sp>
        <p:nvSpPr>
          <p:cNvPr id="433" name="Google Shape;433;p6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dirty="0"/>
              <a:t>內容更改</a:t>
            </a: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zh-TW" dirty="0"/>
              <a:t>Google Drive:</a:t>
            </a: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zh-TW" u="sng" dirty="0">
                <a:solidFill>
                  <a:schemeClr val="hlink"/>
                </a:solidFill>
                <a:hlinkClick r:id="rId4"/>
              </a:rPr>
              <a:t>https://docs.google.com/presentation/d/1jAIsms9MVqwroevSkKHtD0WivZ71-pGP/edit?usp=drive_link&amp;ouid=111471142683719346953&amp;rtpof=true&amp;sd=true</a:t>
            </a:r>
            <a:r>
              <a:rPr lang="zh-TW" dirty="0"/>
              <a:t> </a:t>
            </a:r>
            <a:endParaRPr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5F391857-6A02-4F26-BE36-FDBDBC470154}"/>
              </a:ext>
            </a:extLst>
          </p:cNvPr>
          <p:cNvSpPr/>
          <p:nvPr/>
        </p:nvSpPr>
        <p:spPr>
          <a:xfrm>
            <a:off x="7693025" y="125095"/>
            <a:ext cx="1204595" cy="30988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未完成</a:t>
            </a:r>
            <a:endParaRPr lang="zh-CN" altLang="en-US" dirty="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6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832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000"/>
              <a:buFont typeface="Arial" panose="020B0604020202020204"/>
              <a:buNone/>
            </a:pPr>
            <a:r>
              <a:rPr lang="zh-TW" u="sng">
                <a:solidFill>
                  <a:schemeClr val="accent5"/>
                </a:solidFill>
                <a:hlinkClick r:id="rId3"/>
              </a:rPr>
              <a:t>https://kwh.9u1.net/Services/Health-Promotion-Centre.html</a:t>
            </a:r>
            <a:r>
              <a:rPr lang="zh-TW"/>
              <a:t>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000"/>
              <a:buFont typeface="Arial" panose="020B0604020202020204"/>
              <a:buNone/>
            </a:pPr>
            <a:endParaRPr lang="zh-TW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zh-TW"/>
          </a:p>
        </p:txBody>
      </p:sp>
      <p:sp>
        <p:nvSpPr>
          <p:cNvPr id="439" name="Google Shape;439;p6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198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更換封面圖片</a:t>
            </a: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zh-TW"/>
              <a:t>Google Drive:</a:t>
            </a: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zh-TW" u="sng">
                <a:solidFill>
                  <a:schemeClr val="hlink"/>
                </a:solidFill>
                <a:hlinkClick r:id="rId4"/>
              </a:rPr>
              <a:t>https://drive.google.com/file/d/1cOjANzCLmKWzGfKd447bJz7JBs4lRmRO/view?usp=drive_link</a:t>
            </a:r>
            <a:r>
              <a:rPr lang="zh-TW"/>
              <a:t> </a:t>
            </a:r>
          </a:p>
        </p:txBody>
      </p:sp>
      <p:pic>
        <p:nvPicPr>
          <p:cNvPr id="440" name="Google Shape;440;p64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3754925" y="1274425"/>
            <a:ext cx="4759700" cy="27819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C0829E1B-E8A0-41E3-8C25-9E0B7D923AFB}"/>
              </a:ext>
            </a:extLst>
          </p:cNvPr>
          <p:cNvSpPr/>
          <p:nvPr/>
        </p:nvSpPr>
        <p:spPr>
          <a:xfrm>
            <a:off x="7693025" y="125095"/>
            <a:ext cx="1204595" cy="30988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未完成</a:t>
            </a:r>
            <a:endParaRPr lang="zh-CN" altLang="en-US" dirty="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6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832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u="sng" dirty="0">
                <a:solidFill>
                  <a:schemeClr val="hlink"/>
                </a:solidFill>
                <a:hlinkClick r:id="rId3"/>
              </a:rPr>
              <a:t>https://kwh.9u1.net/Services/Health-Promotion-Centre.html</a:t>
            </a:r>
            <a:r>
              <a:rPr lang="zh-TW" dirty="0"/>
              <a:t> </a:t>
            </a:r>
            <a:endParaRPr dirty="0"/>
          </a:p>
        </p:txBody>
      </p:sp>
      <p:sp>
        <p:nvSpPr>
          <p:cNvPr id="446" name="Google Shape;446;p65"/>
          <p:cNvSpPr/>
          <p:nvPr/>
        </p:nvSpPr>
        <p:spPr>
          <a:xfrm>
            <a:off x="3826575" y="2790150"/>
            <a:ext cx="530100" cy="5058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1"/>
              </a:solidFill>
              <a:highlight>
                <a:schemeClr val="accent1"/>
              </a:highlight>
            </a:endParaRPr>
          </a:p>
        </p:txBody>
      </p:sp>
      <p:pic>
        <p:nvPicPr>
          <p:cNvPr id="447" name="Google Shape;447;p65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280375" y="1133550"/>
            <a:ext cx="3448650" cy="373204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8" name="Google Shape;448;p65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4509075" y="1170125"/>
            <a:ext cx="3892397" cy="382097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7A3E8886-8B40-4713-A033-17E45CD4EA17}"/>
              </a:ext>
            </a:extLst>
          </p:cNvPr>
          <p:cNvSpPr/>
          <p:nvPr/>
        </p:nvSpPr>
        <p:spPr>
          <a:xfrm>
            <a:off x="7693025" y="125095"/>
            <a:ext cx="1204595" cy="30988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未完成</a:t>
            </a:r>
            <a:endParaRPr lang="zh-CN" altLang="en-US" dirty="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6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832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u="sng">
                <a:solidFill>
                  <a:schemeClr val="hlink"/>
                </a:solidFill>
                <a:hlinkClick r:id="rId3"/>
              </a:rPr>
              <a:t>https://kwh.9u1.net/Services/Health-Promotion-Centre.html</a:t>
            </a:r>
            <a:r>
              <a:rPr lang="zh-TW"/>
              <a:t> </a:t>
            </a:r>
          </a:p>
        </p:txBody>
      </p:sp>
      <p:pic>
        <p:nvPicPr>
          <p:cNvPr id="454" name="Google Shape;454;p66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4466325" y="1188387"/>
            <a:ext cx="3711450" cy="3669025"/>
          </a:xfrm>
          <a:prstGeom prst="rect">
            <a:avLst/>
          </a:prstGeom>
          <a:noFill/>
          <a:ln>
            <a:noFill/>
          </a:ln>
        </p:spPr>
      </p:pic>
      <p:sp>
        <p:nvSpPr>
          <p:cNvPr id="455" name="Google Shape;455;p66"/>
          <p:cNvSpPr/>
          <p:nvPr/>
        </p:nvSpPr>
        <p:spPr>
          <a:xfrm>
            <a:off x="3796050" y="2790150"/>
            <a:ext cx="530100" cy="5058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1"/>
              </a:solidFill>
              <a:highlight>
                <a:schemeClr val="accent1"/>
              </a:highlight>
            </a:endParaRPr>
          </a:p>
        </p:txBody>
      </p:sp>
      <p:pic>
        <p:nvPicPr>
          <p:cNvPr id="456" name="Google Shape;456;p66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311700" y="1188375"/>
            <a:ext cx="3448650" cy="358327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FF398E83-3E69-48A2-81DC-EFE42659695B}"/>
              </a:ext>
            </a:extLst>
          </p:cNvPr>
          <p:cNvSpPr/>
          <p:nvPr/>
        </p:nvSpPr>
        <p:spPr>
          <a:xfrm>
            <a:off x="7693025" y="125095"/>
            <a:ext cx="1204595" cy="30988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未完成</a:t>
            </a:r>
            <a:endParaRPr lang="zh-CN" altLang="en-US" dirty="0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6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832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u="sng">
                <a:solidFill>
                  <a:schemeClr val="hlink"/>
                </a:solidFill>
                <a:hlinkClick r:id="rId3"/>
              </a:rPr>
              <a:t>https://kwh.9u1.net/Services/Health-Promotion-Centre.html</a:t>
            </a:r>
            <a:r>
              <a:rPr lang="zh-TW"/>
              <a:t> </a:t>
            </a:r>
          </a:p>
        </p:txBody>
      </p:sp>
      <p:sp>
        <p:nvSpPr>
          <p:cNvPr id="462" name="Google Shape;462;p67"/>
          <p:cNvSpPr/>
          <p:nvPr/>
        </p:nvSpPr>
        <p:spPr>
          <a:xfrm>
            <a:off x="3833100" y="2771875"/>
            <a:ext cx="530100" cy="5058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1"/>
              </a:solidFill>
              <a:highlight>
                <a:schemeClr val="accent1"/>
              </a:highlight>
            </a:endParaRPr>
          </a:p>
        </p:txBody>
      </p:sp>
      <p:pic>
        <p:nvPicPr>
          <p:cNvPr id="463" name="Google Shape;463;p67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311700" y="1060425"/>
            <a:ext cx="3448651" cy="3651982"/>
          </a:xfrm>
          <a:prstGeom prst="rect">
            <a:avLst/>
          </a:prstGeom>
          <a:noFill/>
          <a:ln>
            <a:noFill/>
          </a:ln>
        </p:spPr>
      </p:pic>
      <p:pic>
        <p:nvPicPr>
          <p:cNvPr id="464" name="Google Shape;464;p67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4435950" y="1060425"/>
            <a:ext cx="3879830" cy="382097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422D84BF-FA34-4D21-B962-FFCD3C5FAB6C}"/>
              </a:ext>
            </a:extLst>
          </p:cNvPr>
          <p:cNvSpPr/>
          <p:nvPr/>
        </p:nvSpPr>
        <p:spPr>
          <a:xfrm>
            <a:off x="7693025" y="125095"/>
            <a:ext cx="1204595" cy="30988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未完成</a:t>
            </a:r>
            <a:endParaRPr lang="zh-CN" altLang="en-US" dirty="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6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694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000"/>
              <a:buFont typeface="Arial" panose="020B0604020202020204"/>
              <a:buNone/>
            </a:pPr>
            <a:r>
              <a:rPr lang="zh-TW" u="sng">
                <a:solidFill>
                  <a:schemeClr val="accent5"/>
                </a:solidFill>
                <a:hlinkClick r:id="rId3"/>
              </a:rPr>
              <a:t>https://kwh.9u1.net/Services/Health-Promotion-Centre.html</a:t>
            </a:r>
            <a:r>
              <a:rPr lang="zh-TW"/>
              <a:t>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zh-TW"/>
          </a:p>
        </p:txBody>
      </p:sp>
      <p:sp>
        <p:nvSpPr>
          <p:cNvPr id="470" name="Google Shape;470;p6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zh-TW" sz="1600">
                <a:solidFill>
                  <a:schemeClr val="dk1"/>
                </a:solidFill>
              </a:rPr>
              <a:t>中文版更正: 社區協作及建立夥</a:t>
            </a:r>
            <a:r>
              <a:rPr lang="zh-TW" sz="1600">
                <a:solidFill>
                  <a:schemeClr val="dk1"/>
                </a:solidFill>
                <a:highlight>
                  <a:srgbClr val="FFFF00"/>
                </a:highlight>
              </a:rPr>
              <a:t>伴</a:t>
            </a:r>
            <a:r>
              <a:rPr lang="zh-TW" sz="1600">
                <a:solidFill>
                  <a:schemeClr val="dk1"/>
                </a:solidFill>
              </a:rPr>
              <a:t>關係</a:t>
            </a:r>
            <a:endParaRPr sz="16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zh-TW"/>
              <a:t>英文版更正</a:t>
            </a: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zh-TW" sz="1100">
                <a:solidFill>
                  <a:schemeClr val="dk1"/>
                </a:solidFill>
              </a:rPr>
              <a:t>For enquiries, please contact our Health </a:t>
            </a:r>
            <a:r>
              <a:rPr lang="zh-TW" sz="1100">
                <a:solidFill>
                  <a:schemeClr val="dk1"/>
                </a:solidFill>
                <a:highlight>
                  <a:srgbClr val="FFFF00"/>
                </a:highlight>
              </a:rPr>
              <a:t>Promotion</a:t>
            </a:r>
            <a:r>
              <a:rPr lang="zh-TW" sz="1100">
                <a:solidFill>
                  <a:schemeClr val="dk1"/>
                </a:solidFill>
              </a:rPr>
              <a:t> Centre at 3517 4677.</a:t>
            </a:r>
            <a:endParaRPr sz="11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1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zh-TW" sz="1100">
                <a:solidFill>
                  <a:schemeClr val="dk1"/>
                </a:solidFill>
                <a:highlight>
                  <a:srgbClr val="FFFF00"/>
                </a:highlight>
              </a:rPr>
              <a:t>Facilitate</a:t>
            </a:r>
            <a:r>
              <a:rPr lang="zh-TW" sz="1100">
                <a:solidFill>
                  <a:schemeClr val="dk1"/>
                </a:solidFill>
              </a:rPr>
              <a:t> patient support groups in organizing activities so as to establish a mutual support network among themselves.</a:t>
            </a:r>
            <a:endParaRPr sz="11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1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zh-TW" sz="12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Organize health-related programmes to enhance patients and </a:t>
            </a:r>
            <a:r>
              <a:rPr lang="zh-TW" sz="1200">
                <a:solidFill>
                  <a:schemeClr val="dk1"/>
                </a:solidFill>
                <a:highlight>
                  <a:srgbClr val="FFFF00"/>
                </a:highlight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carers’</a:t>
            </a:r>
            <a:r>
              <a:rPr lang="zh-TW" sz="12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quality of life </a:t>
            </a:r>
            <a:endParaRPr sz="1100">
              <a:solidFill>
                <a:schemeClr val="dk1"/>
              </a:solidFill>
            </a:endParaRPr>
          </a:p>
        </p:txBody>
      </p:sp>
      <p:pic>
        <p:nvPicPr>
          <p:cNvPr id="471" name="Google Shape;471;p68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396150" y="1548550"/>
            <a:ext cx="3695700" cy="87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2" name="Google Shape;472;p68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428625" y="3166537"/>
            <a:ext cx="4649176" cy="416825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73" name="Google Shape;473;p68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396150" y="4499075"/>
            <a:ext cx="4566700" cy="294625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74" name="Google Shape;474;p68"/>
          <p:cNvPicPr preferRelativeResize="0"/>
          <p:nvPr/>
        </p:nvPicPr>
        <p:blipFill>
          <a:blip r:embed="rId7"/>
          <a:stretch>
            <a:fillRect/>
          </a:stretch>
        </p:blipFill>
        <p:spPr>
          <a:xfrm>
            <a:off x="396150" y="3832800"/>
            <a:ext cx="7786291" cy="416825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5EB40A2C-05E1-4A14-B071-32F6E52414FB}"/>
              </a:ext>
            </a:extLst>
          </p:cNvPr>
          <p:cNvSpPr/>
          <p:nvPr/>
        </p:nvSpPr>
        <p:spPr>
          <a:xfrm>
            <a:off x="7693025" y="125095"/>
            <a:ext cx="1204595" cy="30988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未完成</a:t>
            </a:r>
            <a:endParaRPr lang="zh-CN" altLang="en-US" dirty="0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6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u="sng">
                <a:solidFill>
                  <a:schemeClr val="hlink"/>
                </a:solidFill>
                <a:hlinkClick r:id="rId3"/>
              </a:rPr>
              <a:t>https://kwh.9u1.net/Services/Out-Patient-Services.html</a:t>
            </a:r>
            <a:r>
              <a:rPr lang="zh-TW"/>
              <a:t> </a:t>
            </a:r>
          </a:p>
        </p:txBody>
      </p:sp>
      <p:sp>
        <p:nvSpPr>
          <p:cNvPr id="480" name="Google Shape;480;p6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dirty="0"/>
              <a:t>更換圖片</a:t>
            </a: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zh-TW" dirty="0"/>
              <a:t>Google Drive:</a:t>
            </a: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zh-TW" u="sng" dirty="0">
                <a:solidFill>
                  <a:schemeClr val="hlink"/>
                </a:solidFill>
                <a:hlinkClick r:id="rId4"/>
              </a:rPr>
              <a:t>https://drive.google.com/drive/folders/1TG2M81EwxnUs8d_1CrCERw4JzdFlvezZ?usp=drive_link</a:t>
            </a:r>
            <a:r>
              <a:rPr lang="zh-TW" dirty="0"/>
              <a:t> </a:t>
            </a: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zh-TW" sz="1100" dirty="0">
                <a:solidFill>
                  <a:srgbClr val="1F497D"/>
                </a:solidFill>
              </a:rPr>
              <a:t>封面照片: DSC6803</a:t>
            </a:r>
            <a:endParaRPr sz="1100" dirty="0">
              <a:solidFill>
                <a:srgbClr val="1F497D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zh-TW" sz="1100" dirty="0">
                <a:solidFill>
                  <a:srgbClr val="1F497D"/>
                </a:solidFill>
              </a:rPr>
              <a:t>地圖</a:t>
            </a:r>
            <a:endParaRPr sz="1100" dirty="0">
              <a:solidFill>
                <a:srgbClr val="1F497D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zh-TW" sz="1100" dirty="0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徐展堂門診大樓一樓 (</a:t>
            </a:r>
            <a:r>
              <a:rPr lang="zh-TW" sz="1350" dirty="0">
                <a:solidFill>
                  <a:schemeClr val="dk1"/>
                </a:solidFill>
                <a:highlight>
                  <a:srgbClr val="FFFFFF"/>
                </a:highlight>
              </a:rPr>
              <a:t>GOPD TTT 1/F) </a:t>
            </a:r>
            <a:r>
              <a:rPr lang="zh-TW" sz="1100" dirty="0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: </a:t>
            </a:r>
            <a:r>
              <a:rPr lang="zh-TW" sz="1100" dirty="0">
                <a:solidFill>
                  <a:srgbClr val="1F497D"/>
                </a:solidFill>
              </a:rPr>
              <a:t>DSC6878 </a:t>
            </a:r>
            <a:endParaRPr sz="1100" dirty="0">
              <a:solidFill>
                <a:srgbClr val="1F497D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zh-TW" sz="1100" dirty="0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徐展堂門診大樓二樓 (</a:t>
            </a:r>
            <a:r>
              <a:rPr lang="zh-TW" sz="1350" dirty="0">
                <a:solidFill>
                  <a:schemeClr val="dk1"/>
                </a:solidFill>
                <a:highlight>
                  <a:srgbClr val="FFFFFF"/>
                </a:highlight>
              </a:rPr>
              <a:t>SOPD TTT 2/F)</a:t>
            </a:r>
            <a:r>
              <a:rPr lang="zh-TW" sz="1100" dirty="0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: </a:t>
            </a:r>
            <a:r>
              <a:rPr lang="zh-TW" sz="1100" dirty="0">
                <a:solidFill>
                  <a:srgbClr val="1F497D"/>
                </a:solidFill>
              </a:rPr>
              <a:t>DSC6891    </a:t>
            </a:r>
            <a:endParaRPr sz="1100" dirty="0">
              <a:solidFill>
                <a:schemeClr val="dk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zh-TW" sz="1100" dirty="0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徐展堂門診大樓三樓 (</a:t>
            </a:r>
            <a:r>
              <a:rPr lang="zh-TW" sz="1350" dirty="0">
                <a:solidFill>
                  <a:schemeClr val="dk1"/>
                </a:solidFill>
                <a:highlight>
                  <a:srgbClr val="FFFFFF"/>
                </a:highlight>
              </a:rPr>
              <a:t>SOPD TTT 3/F)</a:t>
            </a:r>
            <a:r>
              <a:rPr lang="zh-TW" sz="1100" dirty="0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: </a:t>
            </a:r>
            <a:r>
              <a:rPr lang="zh-TW" sz="1100" dirty="0">
                <a:solidFill>
                  <a:srgbClr val="1F497D"/>
                </a:solidFill>
              </a:rPr>
              <a:t>DSC6899  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C2132614-EBC8-423B-B36E-57F884A09F22}"/>
              </a:ext>
            </a:extLst>
          </p:cNvPr>
          <p:cNvSpPr/>
          <p:nvPr/>
        </p:nvSpPr>
        <p:spPr>
          <a:xfrm>
            <a:off x="7693025" y="125095"/>
            <a:ext cx="1204595" cy="30988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未完成</a:t>
            </a:r>
            <a:endParaRPr lang="zh-CN" altLang="en-US" dirty="0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dirty="0"/>
              <a:t>問題</a:t>
            </a:r>
            <a:endParaRPr lang="zh-TW" dirty="0"/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162041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7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2024-12-16</a:t>
            </a:r>
          </a:p>
        </p:txBody>
      </p:sp>
      <p:sp>
        <p:nvSpPr>
          <p:cNvPr id="78" name="Google Shape;78;p17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355950-5B26-4451-961C-36241A0B1C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HK" dirty="0"/>
              <a:t>https://kwh.9u1.net/Visitors.html?lang=en</a:t>
            </a:r>
            <a:br>
              <a:rPr lang="zh-HK" altLang="en-US" dirty="0"/>
            </a:br>
            <a:endParaRPr lang="zh-HK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50ECF5E-BB8A-4D4A-8CA3-F2C7163519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1152475"/>
            <a:ext cx="8520600" cy="482766"/>
          </a:xfrm>
        </p:spPr>
        <p:txBody>
          <a:bodyPr>
            <a:normAutofit fontScale="92500"/>
          </a:bodyPr>
          <a:lstStyle/>
          <a:p>
            <a:pPr marL="114300" indent="0">
              <a:buNone/>
            </a:pPr>
            <a:r>
              <a:rPr lang="zh-TW" altLang="en-US" dirty="0"/>
              <a:t>在</a:t>
            </a:r>
            <a:r>
              <a:rPr lang="en-US" altLang="zh-TW" dirty="0"/>
              <a:t>Visitors</a:t>
            </a:r>
            <a:r>
              <a:rPr lang="zh-TW" altLang="en-US" dirty="0"/>
              <a:t>頁留意到有</a:t>
            </a:r>
            <a:r>
              <a:rPr lang="en-US" altLang="zh-TW" dirty="0"/>
              <a:t>2</a:t>
            </a:r>
            <a:r>
              <a:rPr lang="zh-TW" altLang="en-US" dirty="0"/>
              <a:t>處有寫「</a:t>
            </a:r>
            <a:r>
              <a:rPr lang="en-US" altLang="zh-TW" dirty="0"/>
              <a:t>new building</a:t>
            </a:r>
            <a:r>
              <a:rPr lang="zh-TW" altLang="en-US" dirty="0"/>
              <a:t>」</a:t>
            </a:r>
            <a:r>
              <a:rPr lang="en-US" altLang="zh-TW" dirty="0"/>
              <a:t>, </a:t>
            </a:r>
            <a:r>
              <a:rPr lang="zh-TW" altLang="en-US" dirty="0"/>
              <a:t>但沒有收到通知要刪除</a:t>
            </a:r>
            <a:r>
              <a:rPr lang="en-US" altLang="zh-TW" dirty="0"/>
              <a:t>, </a:t>
            </a:r>
            <a:r>
              <a:rPr lang="zh-TW" altLang="en-US" dirty="0"/>
              <a:t>請問是否保留</a:t>
            </a:r>
            <a:r>
              <a:rPr lang="en-US" altLang="zh-TW" dirty="0"/>
              <a:t>?</a:t>
            </a:r>
            <a:endParaRPr lang="zh-HK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F32C124D-1FF9-4CE8-A8A5-15379A94C7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02453"/>
            <a:ext cx="4058067" cy="220053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C327C1F3-9C74-4B43-94F9-4749DDE509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6526" y="2369431"/>
            <a:ext cx="4957473" cy="2601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08814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3B0BA1-3B1D-4A90-8661-6F21442B59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HK" dirty="0"/>
              <a:t>Awards</a:t>
            </a:r>
            <a:r>
              <a:rPr lang="zh-TW" altLang="en-US" dirty="0"/>
              <a:t>頁</a:t>
            </a:r>
            <a:endParaRPr lang="zh-HK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3547879-0739-4855-8AF6-9606C99785C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由於跟據</a:t>
            </a:r>
            <a:r>
              <a:rPr lang="en-US" altLang="zh-TW" dirty="0"/>
              <a:t>Google drive</a:t>
            </a:r>
            <a:r>
              <a:rPr lang="zh-TW" altLang="en-US" dirty="0"/>
              <a:t>的資料與現在的版面設計不太相符</a:t>
            </a:r>
            <a:endParaRPr lang="en-US" altLang="zh-TW" dirty="0"/>
          </a:p>
          <a:p>
            <a:r>
              <a:rPr lang="zh-TW" altLang="en-US" dirty="0"/>
              <a:t>因此有關</a:t>
            </a:r>
            <a:r>
              <a:rPr lang="en-US" altLang="zh-TW" dirty="0"/>
              <a:t>Awards</a:t>
            </a:r>
            <a:r>
              <a:rPr lang="zh-TW" altLang="en-US" dirty="0"/>
              <a:t>頁簡單畫左設計圖</a:t>
            </a:r>
            <a:r>
              <a:rPr lang="en-US" altLang="zh-TW" dirty="0"/>
              <a:t>, </a:t>
            </a:r>
            <a:r>
              <a:rPr lang="zh-TW" altLang="en-US" dirty="0"/>
              <a:t>請參考</a:t>
            </a:r>
            <a:r>
              <a:rPr lang="en-US" altLang="zh-TW" dirty="0"/>
              <a:t>:</a:t>
            </a:r>
            <a:endParaRPr lang="en-US" altLang="zh-HK" dirty="0">
              <a:hlinkClick r:id="rId2"/>
            </a:endParaRPr>
          </a:p>
          <a:p>
            <a:r>
              <a:rPr lang="en-US" altLang="zh-HK" dirty="0">
                <a:hlinkClick r:id="rId2"/>
              </a:rPr>
              <a:t>https://xd.adobe.com/view/06f12ea6-58e1-4b0b-ad7d-f520d3dce9e7-53a2/grid</a:t>
            </a:r>
            <a:endParaRPr lang="en-US" altLang="zh-HK" dirty="0"/>
          </a:p>
          <a:p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10757909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u="sng">
                <a:solidFill>
                  <a:schemeClr val="hlink"/>
                </a:solidFill>
                <a:hlinkClick r:id="rId3"/>
              </a:rPr>
              <a:t>https://kwh.9u1.net/Services/Medical-Social-Service.html</a:t>
            </a:r>
            <a:r>
              <a:rPr lang="zh-TW"/>
              <a:t> </a:t>
            </a:r>
          </a:p>
        </p:txBody>
      </p:sp>
      <p:sp>
        <p:nvSpPr>
          <p:cNvPr id="84" name="Google Shape;84;p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6545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750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dirty="0"/>
              <a:t>英文版</a:t>
            </a:r>
          </a:p>
          <a:p>
            <a:pPr marL="457200" lvl="0" indent="-295275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100000"/>
              <a:buChar char="-"/>
            </a:pPr>
            <a:r>
              <a:rPr lang="zh-TW" sz="1350" dirty="0">
                <a:solidFill>
                  <a:schemeClr val="dk1"/>
                </a:solidFill>
                <a:highlight>
                  <a:srgbClr val="FFFFFF"/>
                </a:highlight>
              </a:rPr>
              <a:t>Psychosocial assessment</a:t>
            </a:r>
            <a:r>
              <a:rPr lang="zh-TW" sz="1350" dirty="0">
                <a:solidFill>
                  <a:srgbClr val="FF0000"/>
                </a:solidFill>
                <a:highlight>
                  <a:srgbClr val="FFFFFF"/>
                </a:highlight>
              </a:rPr>
              <a:t> - </a:t>
            </a:r>
            <a:r>
              <a:rPr lang="zh-TW" sz="1350" dirty="0">
                <a:solidFill>
                  <a:schemeClr val="dk1"/>
                </a:solidFill>
                <a:highlight>
                  <a:srgbClr val="FFFFFF"/>
                </a:highlight>
              </a:rPr>
              <a:t>to study patients' psychological &amp; social situation for formulating holistic treatment plans.</a:t>
            </a:r>
            <a:endParaRPr sz="1350" dirty="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457200" lvl="0" indent="-29527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-"/>
            </a:pPr>
            <a:r>
              <a:rPr lang="zh-TW" sz="1350" dirty="0">
                <a:solidFill>
                  <a:schemeClr val="dk1"/>
                </a:solidFill>
                <a:highlight>
                  <a:srgbClr val="FFFFFF"/>
                </a:highlight>
              </a:rPr>
              <a:t>Counseling service</a:t>
            </a:r>
            <a:endParaRPr sz="1350" dirty="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457200" lvl="0" indent="-29527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-"/>
            </a:pPr>
            <a:r>
              <a:rPr lang="zh-TW" sz="1350" dirty="0">
                <a:solidFill>
                  <a:schemeClr val="dk1"/>
                </a:solidFill>
                <a:highlight>
                  <a:srgbClr val="FFFFFF"/>
                </a:highlight>
              </a:rPr>
              <a:t>Crisis intervention</a:t>
            </a:r>
            <a:endParaRPr sz="1350" dirty="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457200" lvl="0" indent="-29527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-"/>
            </a:pPr>
            <a:r>
              <a:rPr lang="zh-TW" sz="1350" dirty="0">
                <a:solidFill>
                  <a:schemeClr val="dk1"/>
                </a:solidFill>
                <a:highlight>
                  <a:srgbClr val="FFFFFF"/>
                </a:highlight>
              </a:rPr>
              <a:t>Pre-discharge planning, discharge planning &amp; follow-up services</a:t>
            </a:r>
            <a:endParaRPr sz="1350" dirty="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457200" lvl="0" indent="-29527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-"/>
            </a:pPr>
            <a:r>
              <a:rPr lang="zh-TW" sz="1350" dirty="0">
                <a:solidFill>
                  <a:schemeClr val="dk1"/>
                </a:solidFill>
                <a:highlight>
                  <a:srgbClr val="FFFFFF"/>
                </a:highlight>
              </a:rPr>
              <a:t>Practical assistance - e.g. financial, accommodation, medical appliances, home care services,</a:t>
            </a:r>
            <a:r>
              <a:rPr lang="zh-TW" sz="1350" dirty="0">
                <a:solidFill>
                  <a:srgbClr val="FF0000"/>
                </a:solidFill>
                <a:highlight>
                  <a:srgbClr val="FFFFFF"/>
                </a:highlight>
              </a:rPr>
              <a:t> carer support,</a:t>
            </a:r>
            <a:r>
              <a:rPr lang="zh-TW" sz="1350" dirty="0">
                <a:solidFill>
                  <a:schemeClr val="dk1"/>
                </a:solidFill>
                <a:highlight>
                  <a:srgbClr val="FFFFFF"/>
                </a:highlight>
              </a:rPr>
              <a:t> job placement, etc.</a:t>
            </a:r>
            <a:endParaRPr sz="1350" dirty="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457200" lvl="0" indent="-29527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-"/>
            </a:pPr>
            <a:r>
              <a:rPr lang="zh-TW" sz="1350" dirty="0">
                <a:solidFill>
                  <a:schemeClr val="dk1"/>
                </a:solidFill>
                <a:highlight>
                  <a:srgbClr val="FFFFFF"/>
                </a:highlight>
              </a:rPr>
              <a:t>Organizing educational, supportive, self-help &amp; therapeutic groups &amp; programs.</a:t>
            </a:r>
            <a:endParaRPr sz="1350" dirty="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457200" lvl="0" indent="-29527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-"/>
            </a:pPr>
            <a:r>
              <a:rPr lang="zh-TW" sz="1350" dirty="0">
                <a:solidFill>
                  <a:schemeClr val="dk1"/>
                </a:solidFill>
                <a:highlight>
                  <a:srgbClr val="FFFFFF"/>
                </a:highlight>
              </a:rPr>
              <a:t>Consultation &amp; advice to other health care professionals to formulate treatment &amp; rehabilitation plan.</a:t>
            </a:r>
            <a:endParaRPr sz="1350" dirty="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457200" lvl="0" indent="-29527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-"/>
            </a:pPr>
            <a:r>
              <a:rPr lang="zh-TW" sz="1350" dirty="0">
                <a:solidFill>
                  <a:schemeClr val="dk1"/>
                </a:solidFill>
                <a:highlight>
                  <a:srgbClr val="FFFFFF"/>
                </a:highlight>
              </a:rPr>
              <a:t>Advocacy of patients' rights.</a:t>
            </a:r>
            <a:endParaRPr sz="1350" dirty="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457200" lvl="0" indent="-29527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-"/>
            </a:pPr>
            <a:r>
              <a:rPr lang="zh-TW" sz="1350" dirty="0">
                <a:solidFill>
                  <a:schemeClr val="dk1"/>
                </a:solidFill>
                <a:highlight>
                  <a:srgbClr val="FFFFFF"/>
                </a:highlight>
              </a:rPr>
              <a:t>Empirical research</a:t>
            </a:r>
          </a:p>
        </p:txBody>
      </p:sp>
      <p:pic>
        <p:nvPicPr>
          <p:cNvPr id="85" name="Google Shape;85;p18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5030946" y="1277321"/>
            <a:ext cx="4288800" cy="353077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矩形 1"/>
          <p:cNvSpPr/>
          <p:nvPr/>
        </p:nvSpPr>
        <p:spPr>
          <a:xfrm>
            <a:off x="7693025" y="125095"/>
            <a:ext cx="1204595" cy="309880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已</a:t>
            </a:r>
            <a:r>
              <a:rPr lang="zh-TW" altLang="en-US" dirty="0"/>
              <a:t>修改</a:t>
            </a:r>
            <a:endParaRPr lang="zh-CN" alt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u="sng">
                <a:solidFill>
                  <a:schemeClr val="hlink"/>
                </a:solidFill>
                <a:hlinkClick r:id="rId3"/>
              </a:rPr>
              <a:t>https://kwh.9u1.net/Services/Medical-Social-Service.html</a:t>
            </a:r>
            <a:r>
              <a:rPr lang="zh-TW"/>
              <a:t> </a:t>
            </a:r>
          </a:p>
        </p:txBody>
      </p:sp>
      <p:sp>
        <p:nvSpPr>
          <p:cNvPr id="91" name="Google Shape;91;p1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6545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英文版</a:t>
            </a:r>
          </a:p>
          <a:p>
            <a:pPr marL="0" lvl="0" indent="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chemeClr val="dk1"/>
                </a:solidFill>
              </a:rPr>
              <a:t>Patients or their family members can approach our Department to apply for services directly.</a:t>
            </a:r>
            <a:endParaRPr sz="135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chemeClr val="dk1"/>
                </a:solidFill>
              </a:rPr>
              <a:t>Referrals can also be made by medical &amp; allied health professionals in hospital </a:t>
            </a:r>
            <a:r>
              <a:rPr lang="zh-TW" sz="1350" strike="sngStrike">
                <a:solidFill>
                  <a:srgbClr val="FF0000"/>
                </a:solidFill>
              </a:rPr>
              <a:t>tinie</a:t>
            </a:r>
            <a:r>
              <a:rPr lang="zh-TW" sz="1350">
                <a:solidFill>
                  <a:schemeClr val="dk1"/>
                </a:solidFill>
              </a:rPr>
              <a:t>, other government departments and non-governmental organizations.</a:t>
            </a:r>
            <a:endParaRPr sz="135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highlight>
                <a:srgbClr val="FFFFFF"/>
              </a:highlight>
            </a:endParaRPr>
          </a:p>
        </p:txBody>
      </p:sp>
      <p:pic>
        <p:nvPicPr>
          <p:cNvPr id="92" name="Google Shape;92;p19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5118600" y="1170125"/>
            <a:ext cx="3873000" cy="208690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16A9BFD8-B3A4-414D-8060-6A64CE601D3D}"/>
              </a:ext>
            </a:extLst>
          </p:cNvPr>
          <p:cNvSpPr/>
          <p:nvPr/>
        </p:nvSpPr>
        <p:spPr>
          <a:xfrm>
            <a:off x="7693025" y="125095"/>
            <a:ext cx="1204595" cy="309880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已</a:t>
            </a:r>
            <a:r>
              <a:rPr lang="zh-TW" altLang="en-US"/>
              <a:t>修改</a:t>
            </a:r>
            <a:endParaRPr lang="zh-CN" alt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u="sng" dirty="0">
                <a:solidFill>
                  <a:schemeClr val="hlink"/>
                </a:solidFill>
                <a:hlinkClick r:id="rId3"/>
              </a:rPr>
              <a:t>https://kwh.9u1.net/Services/Medical-Social-Service.html</a:t>
            </a:r>
            <a:r>
              <a:rPr lang="zh-TW" dirty="0"/>
              <a:t> </a:t>
            </a:r>
          </a:p>
        </p:txBody>
      </p:sp>
      <p:sp>
        <p:nvSpPr>
          <p:cNvPr id="98" name="Google Shape;98;p2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just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zh-TW" sz="1100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更改內容</a:t>
            </a:r>
            <a:endParaRPr sz="1100">
              <a:solidFill>
                <a:schemeClr val="dk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  <a:p>
            <a:pPr marL="457200" lvl="0" indent="-298450" algn="just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Times New Roman" panose="02020603050405020304"/>
              <a:buChar char="-"/>
            </a:pPr>
            <a:r>
              <a:rPr lang="zh-TW" sz="1100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促使病人善用醫院及社區提供的醫療和康復服務。</a:t>
            </a:r>
          </a:p>
        </p:txBody>
      </p:sp>
      <p:pic>
        <p:nvPicPr>
          <p:cNvPr id="99" name="Google Shape;99;p20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341275" y="2277287"/>
            <a:ext cx="8520601" cy="247646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90219064-6D4B-4C10-9E68-2A19BAF409C0}"/>
              </a:ext>
            </a:extLst>
          </p:cNvPr>
          <p:cNvSpPr/>
          <p:nvPr/>
        </p:nvSpPr>
        <p:spPr>
          <a:xfrm>
            <a:off x="7693025" y="125095"/>
            <a:ext cx="1204595" cy="309880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已</a:t>
            </a:r>
            <a:r>
              <a:rPr lang="zh-TW" altLang="en-US"/>
              <a:t>修改</a:t>
            </a:r>
            <a:endParaRPr lang="zh-CN" alt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</TotalTime>
  <Words>3774</Words>
  <Application>Microsoft Office PowerPoint</Application>
  <PresentationFormat>全屏显示(16:9)</PresentationFormat>
  <Paragraphs>352</Paragraphs>
  <Slides>61</Slides>
  <Notes>58</Notes>
  <HiddenSlides>0</HiddenSlides>
  <MMClips>0</MMClips>
  <ScaleCrop>false</ScaleCrop>
  <HeadingPairs>
    <vt:vector size="6" baseType="variant">
      <vt:variant>
        <vt:lpstr>已用的字体</vt:lpstr>
      </vt:variant>
      <vt:variant>
        <vt:i4>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61</vt:i4>
      </vt:variant>
    </vt:vector>
  </HeadingPairs>
  <TitlesOfParts>
    <vt:vector size="66" baseType="lpstr">
      <vt:lpstr>Microsoft JhengHei</vt:lpstr>
      <vt:lpstr>Arial</vt:lpstr>
      <vt:lpstr>Calibri</vt:lpstr>
      <vt:lpstr>Times New Roman</vt:lpstr>
      <vt:lpstr>Simple Light</vt:lpstr>
      <vt:lpstr>KWH</vt:lpstr>
      <vt:lpstr>上週未處理完成部分</vt:lpstr>
      <vt:lpstr>PowerPoint 演示文稿</vt:lpstr>
      <vt:lpstr>PowerPoint 演示文稿</vt:lpstr>
      <vt:lpstr>PowerPoint 演示文稿</vt:lpstr>
      <vt:lpstr>2024-12-16</vt:lpstr>
      <vt:lpstr>https://kwh.9u1.net/Services/Medical-Social-Service.html </vt:lpstr>
      <vt:lpstr>https://kwh.9u1.net/Services/Medical-Social-Service.html </vt:lpstr>
      <vt:lpstr>https://kwh.9u1.net/Services/Medical-Social-Service.html </vt:lpstr>
      <vt:lpstr>https://kwh.9u1.net/Services/Medicine-And-Geriatrics.html </vt:lpstr>
      <vt:lpstr>https://kwh.9u1.net/Services/Medicine-And-Geriatrics.html</vt:lpstr>
      <vt:lpstr>https://kwh.9u1.net/Services/Community-Nursing-Service.html?lang=zh-cn </vt:lpstr>
      <vt:lpstr>https://kwh.9u1.net/overview.html</vt:lpstr>
      <vt:lpstr>https://kwh.9u1.net/ </vt:lpstr>
      <vt:lpstr>Podiatry https://kwh.9u1.net/Services/Podiatry.html </vt:lpstr>
      <vt:lpstr>PowerPoint 演示文稿</vt:lpstr>
      <vt:lpstr>PowerPoint 演示文稿</vt:lpstr>
      <vt:lpstr>PowerPoint 演示文稿</vt:lpstr>
      <vt:lpstr>https://kwh.9u1.net/Services/Speech-Therapy.html </vt:lpstr>
      <vt:lpstr>Our Service</vt:lpstr>
      <vt:lpstr>PowerPoint 演示文稿</vt:lpstr>
      <vt:lpstr>https://kwh.9u1.net/Visitors.html </vt:lpstr>
      <vt:lpstr>https://kwh.9u1.net/history.html </vt:lpstr>
      <vt:lpstr>https://kwh.9u1.net/history.html </vt:lpstr>
      <vt:lpstr>https://kwh.9u1.net/history.html </vt:lpstr>
      <vt:lpstr>2024-12-17</vt:lpstr>
      <vt:lpstr>https://kwh.9u1.net/PhotoGalleryDetail.html?id=548&amp;pageName=photo%20gallery </vt:lpstr>
      <vt:lpstr>https://kwh.9u1.net/Photo-Gallery.html </vt:lpstr>
      <vt:lpstr>https://kwh.9u1.net/ </vt:lpstr>
      <vt:lpstr>https://kwh.9u1.net/ </vt:lpstr>
      <vt:lpstr>https://kwh.9u1.net/ </vt:lpstr>
      <vt:lpstr>https://kwh.9u1.net/?lang=en </vt:lpstr>
      <vt:lpstr>https://kwh.9u1.net/Media-Reports.html </vt:lpstr>
      <vt:lpstr>https://kwh.9u1.net/history.html  </vt:lpstr>
      <vt:lpstr>https://kwh.9u1.net/Visitors.html </vt:lpstr>
      <vt:lpstr>Orthopaedics &amp; Traumatology https://kwh.9u1.net/Services/Orthopaedics-And-Traumatology.html  https://docs.google.com/presentation/d/1odKtd0YtUGW6ENRgx2GAGoJ-xo_FsqzO/edit#slide=id.p1  改為上字圖集形式 </vt:lpstr>
      <vt:lpstr>Paediatrics and Adolescent Medicine https://kwh.9u1.net/Services/Paediatrics-And-Adolescent-Medicine.html</vt:lpstr>
      <vt:lpstr>2024-12-18</vt:lpstr>
      <vt:lpstr>https://kwh.9u1.net/Emergency.html </vt:lpstr>
      <vt:lpstr>https://kwh.9u1.net/Visitors.html </vt:lpstr>
      <vt:lpstr>https://kwh.9u1.net/overview.html </vt:lpstr>
      <vt:lpstr>https://kwh.9u1.net/Services/Integrated-Chinese-Western-Medicine.html </vt:lpstr>
      <vt:lpstr>https://kwh.9u1.net/Services/Integrated-Chinese-Western-Medicine.html </vt:lpstr>
      <vt:lpstr>PowerPoint 演示文稿</vt:lpstr>
      <vt:lpstr>目錄的選項排序更新為 </vt:lpstr>
      <vt:lpstr>https://kwh.9u1.net/general-enquiry.html?lang=hk </vt:lpstr>
      <vt:lpstr>2024-12-19</vt:lpstr>
      <vt:lpstr>https://kwh.9u1.net/Visitors.html </vt:lpstr>
      <vt:lpstr>https://kwh.9u1.net/Visitors.html </vt:lpstr>
      <vt:lpstr>https://kwh.9u1.net/Services/Pharmacy.html </vt:lpstr>
      <vt:lpstr>https://kwh.9u1.net/Services/Pharmacy.html </vt:lpstr>
      <vt:lpstr>https://kwh.9u1.net/Services/Accident-Emergency.html </vt:lpstr>
      <vt:lpstr>https://kwh.9u1.net/Services/Health-Promotion-Centre.html   </vt:lpstr>
      <vt:lpstr>https://kwh.9u1.net/Services/Health-Promotion-Centre.html </vt:lpstr>
      <vt:lpstr>https://kwh.9u1.net/Services/Health-Promotion-Centre.html </vt:lpstr>
      <vt:lpstr>https://kwh.9u1.net/Services/Health-Promotion-Centre.html </vt:lpstr>
      <vt:lpstr>https://kwh.9u1.net/Services/Health-Promotion-Centre.html  </vt:lpstr>
      <vt:lpstr>https://kwh.9u1.net/Services/Out-Patient-Services.html </vt:lpstr>
      <vt:lpstr>問題</vt:lpstr>
      <vt:lpstr>https://kwh.9u1.net/Visitors.html?lang=en </vt:lpstr>
      <vt:lpstr>Awards頁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上週未處理完成部分</dc:title>
  <dc:creator>BINGO</dc:creator>
  <cp:lastModifiedBy>SAM SAM</cp:lastModifiedBy>
  <cp:revision>13</cp:revision>
  <dcterms:created xsi:type="dcterms:W3CDTF">2024-12-20T06:10:45Z</dcterms:created>
  <dcterms:modified xsi:type="dcterms:W3CDTF">2024-12-20T16:05:26Z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A790D58FE6094AFF83C6E3F314ECFE27_12</vt:lpwstr>
  </property>
  <property fmtid="{D5CDD505-2E9C-101B-9397-08002B2CF9AE}" pid="3" name="KSOProductBuildVer">
    <vt:lpwstr>2052-12.1.0.19302</vt:lpwstr>
  </property>
</Properties>
</file>